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</p:sldIdLst>
  <p:sldSz cy="9753600" cx="13004800"/>
  <p:notesSz cx="6858000" cy="9144000"/>
  <p:embeddedFontLst>
    <p:embeddedFont>
      <p:font typeface="Helvetica Neue"/>
      <p:regular r:id="rId52"/>
      <p:bold r:id="rId53"/>
      <p:italic r:id="rId54"/>
      <p:boldItalic r:id="rId55"/>
    </p:embeddedFont>
    <p:embeddedFont>
      <p:font typeface="Helvetica Neue Light"/>
      <p:regular r:id="rId56"/>
      <p:bold r:id="rId57"/>
      <p:italic r:id="rId58"/>
      <p:boldItalic r:id="rId59"/>
    </p:embeddedFont>
    <p:embeddedFont>
      <p:font typeface="Gill Sans"/>
      <p:regular r:id="rId60"/>
      <p:bold r:id="rId6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B35DA07-A2C3-40B2-93AC-DFCDD21220A6}">
  <a:tblStyle styleId="{CB35DA07-A2C3-40B2-93AC-DFCDD21220A6}" styleName="Table_0"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/>
          </a:solidFill>
        </a:fill>
      </a:tcStyle>
    </a:wholeTbl>
    <a:band1H>
      <a:tcTxStyle/>
    </a:band1H>
    <a:band2H>
      <a:tcTxStyle b="off" i="off"/>
      <a:tcStyle>
        <a:fill>
          <a:solidFill>
            <a:srgbClr val="E3E5E8"/>
          </a:solidFill>
        </a:fill>
      </a:tcStyle>
    </a:band2H>
    <a:band1V>
      <a:tcTxStyle/>
    </a:band1V>
    <a:band2V>
      <a:tcTxStyle/>
    </a:band2V>
    <a:lastCol>
      <a:tcTxStyle/>
    </a:lastCol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3797C6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  <a:tblStyle styleId="{0C5F69E0-FF81-410D-AA79-AAAD21F263D8}" styleName="Table_1"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cap="flat" cmpd="sng" w="12700">
              <a:solidFill>
                <a:srgbClr val="B8B8B8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B8B8B8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B8B8B8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B8B8B8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B8B8B8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B8B8B8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BEBEB"/>
          </a:solidFill>
        </a:fill>
      </a:tcStyle>
    </a:wholeTbl>
    <a:band1H>
      <a:tcTxStyle/>
    </a:band1H>
    <a:band2H>
      <a:tcTxStyle b="off" i="off"/>
      <a:tcStyle>
        <a:fill>
          <a:solidFill>
            <a:srgbClr val="E1E0DA"/>
          </a:solidFill>
        </a:fill>
      </a:tcStyle>
    </a:band2H>
    <a:band1V>
      <a:tcTxStyle/>
    </a:band1V>
    <a:band2V>
      <a:tcTxStyle/>
    </a:band2V>
    <a:lastCol>
      <a:tcTxStyle/>
    </a:lastCol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cap="flat" cmpd="sng" w="12700">
              <a:solidFill>
                <a:srgbClr val="60606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60606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60606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60606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60606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606060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cap="flat" cmpd="sng" w="12700">
              <a:solidFill>
                <a:srgbClr val="B8B8B8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B8B8B8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25400">
              <a:solidFill>
                <a:srgbClr val="60606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60606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B8B8B8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B8B8B8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BEBEB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cap="flat" cmpd="sng" w="12700">
              <a:solidFill>
                <a:srgbClr val="60606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60606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60606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60606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60606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606060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chemeClr val="accent2"/>
          </a:solidFill>
        </a:fill>
      </a:tcStyle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1" Type="http://schemas.openxmlformats.org/officeDocument/2006/relationships/font" Target="fonts/GillSans-bold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font" Target="fonts/GillSans-regular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font" Target="fonts/HelveticaNeue-bold.fntdata"/><Relationship Id="rId52" Type="http://schemas.openxmlformats.org/officeDocument/2006/relationships/font" Target="fonts/HelveticaNeue-regular.fntdata"/><Relationship Id="rId11" Type="http://schemas.openxmlformats.org/officeDocument/2006/relationships/slide" Target="slides/slide6.xml"/><Relationship Id="rId55" Type="http://schemas.openxmlformats.org/officeDocument/2006/relationships/font" Target="fonts/HelveticaNeue-boldItalic.fntdata"/><Relationship Id="rId10" Type="http://schemas.openxmlformats.org/officeDocument/2006/relationships/slide" Target="slides/slide5.xml"/><Relationship Id="rId54" Type="http://schemas.openxmlformats.org/officeDocument/2006/relationships/font" Target="fonts/HelveticaNeue-italic.fntdata"/><Relationship Id="rId13" Type="http://schemas.openxmlformats.org/officeDocument/2006/relationships/slide" Target="slides/slide8.xml"/><Relationship Id="rId57" Type="http://schemas.openxmlformats.org/officeDocument/2006/relationships/font" Target="fonts/HelveticaNeueLight-bold.fntdata"/><Relationship Id="rId12" Type="http://schemas.openxmlformats.org/officeDocument/2006/relationships/slide" Target="slides/slide7.xml"/><Relationship Id="rId56" Type="http://schemas.openxmlformats.org/officeDocument/2006/relationships/font" Target="fonts/HelveticaNeueLight-regular.fntdata"/><Relationship Id="rId15" Type="http://schemas.openxmlformats.org/officeDocument/2006/relationships/slide" Target="slides/slide10.xml"/><Relationship Id="rId59" Type="http://schemas.openxmlformats.org/officeDocument/2006/relationships/font" Target="fonts/HelveticaNeueLight-boldItalic.fntdata"/><Relationship Id="rId14" Type="http://schemas.openxmlformats.org/officeDocument/2006/relationships/slide" Target="slides/slide9.xml"/><Relationship Id="rId58" Type="http://schemas.openxmlformats.org/officeDocument/2006/relationships/font" Target="fonts/HelveticaNeueLight-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1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1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1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2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p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2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p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2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p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2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p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2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Google Shape;411;p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2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p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2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p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2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Google Shape;450;p2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2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" name="Google Shape;462;p2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2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0" name="Google Shape;610;p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3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4" name="Google Shape;754;p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3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3" name="Google Shape;763;p3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p3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9" name="Google Shape;779;p3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3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8" name="Google Shape;788;p3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3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7" name="Google Shape;797;p3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p3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3" name="Google Shape;803;p3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7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p3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9" name="Google Shape;809;p3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5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p3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7" name="Google Shape;817;p3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0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p3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2" name="Google Shape;822;p3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0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p4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2" name="Google Shape;832;p4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p4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9" name="Google Shape;849;p4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p4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3" name="Google Shape;993;p4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4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3" name="Google Shape;1023;p4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9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Google Shape;1100;p4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1" name="Google Shape;1101;p4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3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Google Shape;1124;p4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5" name="Google Shape;1125;p4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0" name="Shape 1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1" name="Google Shape;1151;p4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2" name="Google Shape;1152;p4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2" name="Shape 1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3" name="Google Shape;1233;p4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4" name="Google Shape;1234;p4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7" name="Shape 1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8" name="Google Shape;1338;p4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9" name="Google Shape;1339;p4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9" name="Shape 1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0" name="Google Shape;1360;p4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1" name="Google Shape;1361;p4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4" name="Shape 1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5" name="Google Shape;1375;p5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6" name="Google Shape;1376;p5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6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7" name="Google Shape;1407;p5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8" name="Google Shape;1408;p5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5" name="Shape 1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6" name="Google Shape;1416;p5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7" name="Google Shape;1417;p5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5" name="Shape 1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6" name="Google Shape;1446;p5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7" name="Google Shape;1447;p5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1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1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1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1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Subtitl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  <a:defRPr b="0" i="0" sz="8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2286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  <a:defRPr b="0" i="0" sz="8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4572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  <a:defRPr b="0" i="0" sz="8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6858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  <a:defRPr b="0" i="0" sz="8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9144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  <a:defRPr b="0" i="0" sz="8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11430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  <a:defRPr b="0" i="0" sz="8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13716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  <a:defRPr b="0" i="0" sz="8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16002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  <a:defRPr b="0" i="0" sz="8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1828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  <a:defRPr b="0" i="0" sz="8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body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None/>
              <a:defRPr b="0" i="0" sz="3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None/>
              <a:defRPr b="0" i="0" sz="3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None/>
              <a:defRPr b="0" i="0" sz="3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None/>
              <a:defRPr b="0" i="0" sz="3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None/>
              <a:defRPr b="0" i="0" sz="3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400050" lvl="5" marL="27432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-400050" lvl="6" marL="32004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-400050" lvl="7" marL="36576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-400050" lvl="8" marL="41148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ullets &amp; Photo">
  <p:cSld name="Title, Bullets &amp; Photo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/>
          <p:nvPr>
            <p:ph idx="2" type="pic"/>
          </p:nvPr>
        </p:nvSpPr>
        <p:spPr>
          <a:xfrm>
            <a:off x="6718300" y="2603500"/>
            <a:ext cx="5334000" cy="62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44500" lvl="0" marL="4445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444500" lvl="1" marL="8890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444500" lvl="2" marL="13335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444500" lvl="3" marL="17780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444500" lvl="4" marL="22225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444500" lvl="5" marL="26670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-444500" lvl="6" marL="31115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-444500" lvl="7" marL="35560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-444500" lvl="8" marL="40005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47" name="Google Shape;47;p11"/>
          <p:cNvSpPr txBox="1"/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  <a:defRPr b="0" i="0" sz="8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2286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  <a:defRPr b="0" i="0" sz="8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4572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  <a:defRPr b="0" i="0" sz="8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6858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  <a:defRPr b="0" i="0" sz="8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9144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  <a:defRPr b="0" i="0" sz="8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11430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  <a:defRPr b="0" i="0" sz="8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13716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  <a:defRPr b="0" i="0" sz="8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16002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  <a:defRPr b="0" i="0" sz="8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1828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  <a:defRPr b="0" i="0" sz="8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48" name="Google Shape;48;p11"/>
          <p:cNvSpPr txBox="1"/>
          <p:nvPr>
            <p:ph idx="1" type="body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61950" lvl="0" marL="457200" marR="0" rtl="0" algn="l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 Light"/>
              <a:buChar char="•"/>
              <a:defRPr b="0" i="0" sz="2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361950" lvl="1" marL="914400" marR="0" rtl="0" algn="l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 Light"/>
              <a:buChar char="•"/>
              <a:defRPr b="0" i="0" sz="2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361950" lvl="2" marL="1371600" marR="0" rtl="0" algn="l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 Light"/>
              <a:buChar char="•"/>
              <a:defRPr b="0" i="0" sz="2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361950" lvl="3" marL="1828800" marR="0" rtl="0" algn="l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 Light"/>
              <a:buChar char="•"/>
              <a:defRPr b="0" i="0" sz="2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361950" lvl="4" marL="2286000" marR="0" rtl="0" algn="l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 Light"/>
              <a:buChar char="•"/>
              <a:defRPr b="0" i="0" sz="2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400050" lvl="5" marL="27432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-400050" lvl="6" marL="32004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-400050" lvl="7" marL="36576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-400050" lvl="8" marL="41148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49" name="Google Shape;49;p11"/>
          <p:cNvSpPr txBox="1"/>
          <p:nvPr>
            <p:ph idx="12" type="sldNum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s">
  <p:cSld name="Bullets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/>
          <p:nvPr>
            <p:ph idx="1" type="body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400050" lvl="0" marL="4572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400050" lvl="2" marL="13716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400050" lvl="3" marL="18288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400050" lvl="4" marL="22860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400050" lvl="5" marL="27432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-400050" lvl="6" marL="32004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-400050" lvl="7" marL="36576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-400050" lvl="8" marL="41148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52" name="Google Shape;52;p12"/>
          <p:cNvSpPr txBox="1"/>
          <p:nvPr>
            <p:ph idx="12" type="sldNum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 - 3 Up">
  <p:cSld name="Photo - 3 Up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>
            <p:ph idx="2" type="pic"/>
          </p:nvPr>
        </p:nvSpPr>
        <p:spPr>
          <a:xfrm>
            <a:off x="6718300" y="5092700"/>
            <a:ext cx="53340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44500" lvl="0" marL="4445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444500" lvl="1" marL="8890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444500" lvl="2" marL="13335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444500" lvl="3" marL="17780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444500" lvl="4" marL="22225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444500" lvl="5" marL="26670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-444500" lvl="6" marL="31115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-444500" lvl="7" marL="35560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-444500" lvl="8" marL="40005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55" name="Google Shape;55;p13"/>
          <p:cNvSpPr/>
          <p:nvPr>
            <p:ph idx="3" type="pic"/>
          </p:nvPr>
        </p:nvSpPr>
        <p:spPr>
          <a:xfrm>
            <a:off x="6724518" y="889000"/>
            <a:ext cx="5334001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44500" lvl="0" marL="4445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444500" lvl="1" marL="8890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444500" lvl="2" marL="13335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444500" lvl="3" marL="17780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444500" lvl="4" marL="22225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444500" lvl="5" marL="26670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-444500" lvl="6" marL="31115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-444500" lvl="7" marL="35560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-444500" lvl="8" marL="40005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56" name="Google Shape;56;p13"/>
          <p:cNvSpPr/>
          <p:nvPr>
            <p:ph idx="4" type="pic"/>
          </p:nvPr>
        </p:nvSpPr>
        <p:spPr>
          <a:xfrm>
            <a:off x="952500" y="889000"/>
            <a:ext cx="5334000" cy="79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44500" lvl="0" marL="4445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444500" lvl="1" marL="8890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444500" lvl="2" marL="13335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444500" lvl="3" marL="17780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444500" lvl="4" marL="22225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444500" lvl="5" marL="26670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-444500" lvl="6" marL="31115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-444500" lvl="7" marL="35560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-444500" lvl="8" marL="40005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57" name="Google Shape;57;p13"/>
          <p:cNvSpPr txBox="1"/>
          <p:nvPr>
            <p:ph idx="12" type="sldNum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Quote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/>
          <p:nvPr>
            <p:ph idx="1" type="body"/>
          </p:nvPr>
        </p:nvSpPr>
        <p:spPr>
          <a:xfrm>
            <a:off x="1270000" y="6362700"/>
            <a:ext cx="10464800" cy="4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400050" lvl="2" marL="13716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400050" lvl="3" marL="18288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400050" lvl="4" marL="22860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400050" lvl="5" marL="27432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-400050" lvl="6" marL="32004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-400050" lvl="7" marL="36576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-400050" lvl="8" marL="41148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60" name="Google Shape;60;p14"/>
          <p:cNvSpPr txBox="1"/>
          <p:nvPr>
            <p:ph idx="2" type="body"/>
          </p:nvPr>
        </p:nvSpPr>
        <p:spPr>
          <a:xfrm>
            <a:off x="1270000" y="4267200"/>
            <a:ext cx="104648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None/>
              <a:defRPr b="0" i="0" sz="3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400050" lvl="2" marL="13716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400050" lvl="3" marL="18288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400050" lvl="4" marL="22860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400050" lvl="5" marL="27432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-400050" lvl="6" marL="32004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-400050" lvl="7" marL="36576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-400050" lvl="8" marL="41148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61" name="Google Shape;61;p14"/>
          <p:cNvSpPr txBox="1"/>
          <p:nvPr>
            <p:ph idx="12" type="sldNum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">
  <p:cSld name="Photo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/>
          <p:nvPr>
            <p:ph idx="2" type="pic"/>
          </p:nvPr>
        </p:nvSpPr>
        <p:spPr>
          <a:xfrm>
            <a:off x="0" y="0"/>
            <a:ext cx="13004800" cy="97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44500" lvl="0" marL="4445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444500" lvl="1" marL="8890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444500" lvl="2" marL="13335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444500" lvl="3" marL="17780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444500" lvl="4" marL="22225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444500" lvl="5" marL="26670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-444500" lvl="6" marL="31115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-444500" lvl="7" marL="35560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-444500" lvl="8" marL="40005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64" name="Google Shape;64;p15"/>
          <p:cNvSpPr txBox="1"/>
          <p:nvPr>
            <p:ph idx="12" type="sldNum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 txBox="1"/>
          <p:nvPr>
            <p:ph idx="12" type="sldNum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Bullets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  <a:defRPr b="0" i="0" sz="8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2286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  <a:defRPr b="0" i="0" sz="8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4572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  <a:defRPr b="0" i="0" sz="8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6858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  <a:defRPr b="0" i="0" sz="8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9144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  <a:defRPr b="0" i="0" sz="8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11430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  <a:defRPr b="0" i="0" sz="8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13716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  <a:defRPr b="0" i="0" sz="8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16002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  <a:defRPr b="0" i="0" sz="8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1828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  <a:defRPr b="0" i="0" sz="8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15" name="Google Shape;15;p3"/>
          <p:cNvSpPr txBox="1"/>
          <p:nvPr>
            <p:ph idx="1" type="body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400050" lvl="0" marL="4572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400050" lvl="2" marL="13716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400050" lvl="3" marL="18288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400050" lvl="4" marL="22860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400050" lvl="5" marL="27432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-400050" lvl="6" marL="32004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-400050" lvl="7" marL="36576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-400050" lvl="8" marL="41148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Bullets">
  <p:cSld name="Title &amp; Bullets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  <a:defRPr b="0" i="0" sz="8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2286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  <a:defRPr b="0" i="0" sz="8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4572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  <a:defRPr b="0" i="0" sz="8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6858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  <a:defRPr b="0" i="0" sz="8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9144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  <a:defRPr b="0" i="0" sz="8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11430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  <a:defRPr b="0" i="0" sz="8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13716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  <a:defRPr b="0" i="0" sz="8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16002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  <a:defRPr b="0" i="0" sz="8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1828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  <a:defRPr b="0" i="0" sz="8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400050" lvl="0" marL="4572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400050" lvl="2" marL="13716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400050" lvl="3" marL="18288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400050" lvl="4" marL="22860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400050" lvl="5" marL="27432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-400050" lvl="6" marL="32004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-400050" lvl="7" marL="36576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-400050" lvl="8" marL="41148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 - Title and Content copy">
  <p:cSld name="Default - Title and Content cop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650239" y="130952"/>
            <a:ext cx="11704322" cy="2144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  <a:defRPr b="0" i="0" sz="5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2286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  <a:defRPr b="0" i="0" sz="8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4572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  <a:defRPr b="0" i="0" sz="8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6858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  <a:defRPr b="0" i="0" sz="8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9144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  <a:defRPr b="0" i="0" sz="8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11430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  <a:defRPr b="0" i="0" sz="8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13716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  <a:defRPr b="0" i="0" sz="8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16002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  <a:defRPr b="0" i="0" sz="8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1828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  <a:defRPr b="0" i="0" sz="8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650239" y="2275839"/>
            <a:ext cx="11704322" cy="747776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953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Char char="•"/>
              <a:defRPr b="0" i="0" sz="4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953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Char char="–"/>
              <a:defRPr b="0" i="0" sz="4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953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Char char="•"/>
              <a:defRPr b="0" i="0" sz="4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953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Char char="–"/>
              <a:defRPr b="0" i="0" sz="4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953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Char char="»"/>
              <a:defRPr b="0" i="0" sz="4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00050" lvl="5" marL="27432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-400050" lvl="6" marL="32004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-400050" lvl="7" marL="36576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-400050" lvl="8" marL="41148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9320107" y="9114112"/>
            <a:ext cx="3034454" cy="371349"/>
          </a:xfrm>
          <a:prstGeom prst="rect">
            <a:avLst/>
          </a:prstGeom>
          <a:noFill/>
          <a:ln>
            <a:noFill/>
          </a:ln>
        </p:spPr>
        <p:txBody>
          <a:bodyPr anchorCtr="0" anchor="ctr" bIns="65000" lIns="65000" spcFirstLastPara="1" rIns="65000" wrap="square" tIns="650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800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Bullets">
  <p:cSld name="Title &amp; Bullets 2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952500" y="444500"/>
            <a:ext cx="11099800" cy="997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  <a:defRPr b="0" i="0" sz="4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2286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  <a:defRPr b="0" i="0" sz="8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4572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  <a:defRPr b="0" i="0" sz="8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6858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  <a:defRPr b="0" i="0" sz="8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9144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  <a:defRPr b="0" i="0" sz="8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11430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  <a:defRPr b="0" i="0" sz="8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13716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  <a:defRPr b="0" i="0" sz="8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16002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  <a:defRPr b="0" i="0" sz="8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1828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  <a:defRPr b="0" i="0" sz="8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27" name="Google Shape;27;p6"/>
          <p:cNvSpPr txBox="1"/>
          <p:nvPr>
            <p:ph idx="1" type="body"/>
          </p:nvPr>
        </p:nvSpPr>
        <p:spPr>
          <a:xfrm>
            <a:off x="952500" y="1713706"/>
            <a:ext cx="11099800" cy="685879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61950" lvl="0" marL="4572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 Light"/>
              <a:buChar char="•"/>
              <a:defRPr b="0" i="0" sz="2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361950" lvl="1" marL="9144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 Light"/>
              <a:buChar char="•"/>
              <a:defRPr b="0" i="0" sz="2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361950" lvl="2" marL="13716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 Light"/>
              <a:buChar char="•"/>
              <a:defRPr b="0" i="0" sz="2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361950" lvl="3" marL="18288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 Light"/>
              <a:buChar char="•"/>
              <a:defRPr b="0" i="0" sz="2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361950" lvl="4" marL="22860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 Light"/>
              <a:buChar char="•"/>
              <a:defRPr b="0" i="0" sz="2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400050" lvl="5" marL="27432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-400050" lvl="6" marL="32004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-400050" lvl="7" marL="36576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-400050" lvl="8" marL="41148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 - Horizontal">
  <p:cSld name="Photo - Horizontal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/>
          <p:nvPr>
            <p:ph idx="2" type="pic"/>
          </p:nvPr>
        </p:nvSpPr>
        <p:spPr>
          <a:xfrm>
            <a:off x="1606550" y="635000"/>
            <a:ext cx="9779000" cy="591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44500" lvl="0" marL="4445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444500" lvl="1" marL="8890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444500" lvl="2" marL="13335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444500" lvl="3" marL="17780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444500" lvl="4" marL="22225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444500" lvl="5" marL="26670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-444500" lvl="6" marL="31115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-444500" lvl="7" marL="35560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-444500" lvl="8" marL="40005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31" name="Google Shape;31;p7"/>
          <p:cNvSpPr txBox="1"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  <a:defRPr b="0" i="0" sz="8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2286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  <a:defRPr b="0" i="0" sz="8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4572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  <a:defRPr b="0" i="0" sz="8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6858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  <a:defRPr b="0" i="0" sz="8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9144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  <a:defRPr b="0" i="0" sz="8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11430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  <a:defRPr b="0" i="0" sz="8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13716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  <a:defRPr b="0" i="0" sz="8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16002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  <a:defRPr b="0" i="0" sz="8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1828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  <a:defRPr b="0" i="0" sz="8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32" name="Google Shape;32;p7"/>
          <p:cNvSpPr txBox="1"/>
          <p:nvPr>
            <p:ph idx="1" type="body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None/>
              <a:defRPr b="0" i="0" sz="3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None/>
              <a:defRPr b="0" i="0" sz="3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None/>
              <a:defRPr b="0" i="0" sz="3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None/>
              <a:defRPr b="0" i="0" sz="3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None/>
              <a:defRPr b="0" i="0" sz="3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400050" lvl="5" marL="27432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-400050" lvl="6" marL="32004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-400050" lvl="7" marL="36576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-400050" lvl="8" marL="41148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33" name="Google Shape;33;p7"/>
          <p:cNvSpPr txBox="1"/>
          <p:nvPr>
            <p:ph idx="12" type="sldNum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- Center">
  <p:cSld name="Title - Center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 txBox="1"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  <a:defRPr b="0" i="0" sz="8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2286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  <a:defRPr b="0" i="0" sz="8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4572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  <a:defRPr b="0" i="0" sz="8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6858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  <a:defRPr b="0" i="0" sz="8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9144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  <a:defRPr b="0" i="0" sz="8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11430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  <a:defRPr b="0" i="0" sz="8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13716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  <a:defRPr b="0" i="0" sz="8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16002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  <a:defRPr b="0" i="0" sz="8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1828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  <a:defRPr b="0" i="0" sz="8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36" name="Google Shape;36;p8"/>
          <p:cNvSpPr txBox="1"/>
          <p:nvPr>
            <p:ph idx="12" type="sldNum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 - Vertical">
  <p:cSld name="Photo - Vertical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>
            <p:ph idx="2" type="pic"/>
          </p:nvPr>
        </p:nvSpPr>
        <p:spPr>
          <a:xfrm>
            <a:off x="6718300" y="635000"/>
            <a:ext cx="53340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44500" lvl="0" marL="4445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444500" lvl="1" marL="8890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444500" lvl="2" marL="13335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444500" lvl="3" marL="17780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444500" lvl="4" marL="22225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444500" lvl="5" marL="26670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-444500" lvl="6" marL="31115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-444500" lvl="7" marL="35560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-444500" lvl="8" marL="40005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39" name="Google Shape;39;p9"/>
          <p:cNvSpPr txBox="1"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  <a:defRPr b="0" i="0" sz="6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2286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  <a:defRPr b="0" i="0" sz="8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4572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  <a:defRPr b="0" i="0" sz="8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6858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  <a:defRPr b="0" i="0" sz="8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9144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  <a:defRPr b="0" i="0" sz="8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11430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  <a:defRPr b="0" i="0" sz="8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13716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  <a:defRPr b="0" i="0" sz="8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16002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  <a:defRPr b="0" i="0" sz="8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1828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  <a:defRPr b="0" i="0" sz="8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" type="body"/>
          </p:nvPr>
        </p:nvSpPr>
        <p:spPr>
          <a:xfrm>
            <a:off x="952500" y="4762500"/>
            <a:ext cx="5334000" cy="410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None/>
              <a:defRPr b="0" i="0" sz="3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None/>
              <a:defRPr b="0" i="0" sz="3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None/>
              <a:defRPr b="0" i="0" sz="3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None/>
              <a:defRPr b="0" i="0" sz="3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None/>
              <a:defRPr b="0" i="0" sz="3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400050" lvl="5" marL="27432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-400050" lvl="6" marL="32004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-400050" lvl="7" marL="36576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-400050" lvl="8" marL="41148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41" name="Google Shape;41;p9"/>
          <p:cNvSpPr txBox="1"/>
          <p:nvPr>
            <p:ph idx="12" type="sldNum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- Top">
  <p:cSld name="Title - Top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/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  <a:defRPr b="0" i="0" sz="8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2286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  <a:defRPr b="0" i="0" sz="8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4572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  <a:defRPr b="0" i="0" sz="8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6858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  <a:defRPr b="0" i="0" sz="8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9144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  <a:defRPr b="0" i="0" sz="8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11430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  <a:defRPr b="0" i="0" sz="8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13716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  <a:defRPr b="0" i="0" sz="8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16002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  <a:defRPr b="0" i="0" sz="8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1828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  <a:defRPr b="0" i="0" sz="8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44" name="Google Shape;44;p10"/>
          <p:cNvSpPr txBox="1"/>
          <p:nvPr>
            <p:ph idx="12" type="sldNum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  <a:defRPr b="0" i="0" sz="8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2286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  <a:defRPr b="0" i="0" sz="8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4572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  <a:defRPr b="0" i="0" sz="8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6858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  <a:defRPr b="0" i="0" sz="8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9144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  <a:defRPr b="0" i="0" sz="8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11430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  <a:defRPr b="0" i="0" sz="8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13716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  <a:defRPr b="0" i="0" sz="8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16002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  <a:defRPr b="0" i="0" sz="8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1828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  <a:defRPr b="0" i="0" sz="8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400050" lvl="0" marL="4572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400050" lvl="2" marL="13716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400050" lvl="3" marL="18288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400050" lvl="4" marL="22860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400050" lvl="5" marL="27432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-400050" lvl="6" marL="32004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-400050" lvl="7" marL="36576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-400050" lvl="8" marL="41148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9.png"/><Relationship Id="rId4" Type="http://schemas.openxmlformats.org/officeDocument/2006/relationships/image" Target="../media/image2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3.png"/><Relationship Id="rId4" Type="http://schemas.openxmlformats.org/officeDocument/2006/relationships/image" Target="../media/image22.png"/><Relationship Id="rId5" Type="http://schemas.openxmlformats.org/officeDocument/2006/relationships/image" Target="../media/image31.png"/><Relationship Id="rId6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0.png"/><Relationship Id="rId4" Type="http://schemas.openxmlformats.org/officeDocument/2006/relationships/image" Target="../media/image33.png"/><Relationship Id="rId5" Type="http://schemas.openxmlformats.org/officeDocument/2006/relationships/image" Target="../media/image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3.png"/><Relationship Id="rId4" Type="http://schemas.openxmlformats.org/officeDocument/2006/relationships/image" Target="../media/image1.png"/><Relationship Id="rId5" Type="http://schemas.openxmlformats.org/officeDocument/2006/relationships/image" Target="../media/image3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3.png"/><Relationship Id="rId4" Type="http://schemas.openxmlformats.org/officeDocument/2006/relationships/image" Target="../media/image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6.png"/><Relationship Id="rId4" Type="http://schemas.openxmlformats.org/officeDocument/2006/relationships/image" Target="../media/image3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7.png"/><Relationship Id="rId4" Type="http://schemas.openxmlformats.org/officeDocument/2006/relationships/image" Target="../media/image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6.png"/><Relationship Id="rId4" Type="http://schemas.openxmlformats.org/officeDocument/2006/relationships/image" Target="../media/image3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6.png"/><Relationship Id="rId4" Type="http://schemas.openxmlformats.org/officeDocument/2006/relationships/image" Target="../media/image24.png"/><Relationship Id="rId5" Type="http://schemas.openxmlformats.org/officeDocument/2006/relationships/image" Target="../media/image29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35.xml.rels><?xml version="1.0" encoding="UTF-8" standalone="yes"?><Relationships xmlns="http://schemas.openxmlformats.org/package/2006/relationships"><Relationship Id="rId11" Type="http://schemas.openxmlformats.org/officeDocument/2006/relationships/image" Target="../media/image15.png"/><Relationship Id="rId10" Type="http://schemas.openxmlformats.org/officeDocument/2006/relationships/image" Target="../media/image20.png"/><Relationship Id="rId13" Type="http://schemas.openxmlformats.org/officeDocument/2006/relationships/image" Target="../media/image11.png"/><Relationship Id="rId1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3.png"/><Relationship Id="rId4" Type="http://schemas.openxmlformats.org/officeDocument/2006/relationships/image" Target="../media/image8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Relationship Id="rId5" Type="http://schemas.openxmlformats.org/officeDocument/2006/relationships/image" Target="../media/image16.png"/><Relationship Id="rId6" Type="http://schemas.openxmlformats.org/officeDocument/2006/relationships/image" Target="../media/image4.png"/><Relationship Id="rId7" Type="http://schemas.openxmlformats.org/officeDocument/2006/relationships/image" Target="../media/image9.png"/><Relationship Id="rId8" Type="http://schemas.openxmlformats.org/officeDocument/2006/relationships/image" Target="../media/image21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8.png"/><Relationship Id="rId4" Type="http://schemas.openxmlformats.org/officeDocument/2006/relationships/image" Target="../media/image32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8.png"/><Relationship Id="rId4" Type="http://schemas.openxmlformats.org/officeDocument/2006/relationships/image" Target="../media/image1.png"/><Relationship Id="rId5" Type="http://schemas.openxmlformats.org/officeDocument/2006/relationships/image" Target="../media/image38.png"/><Relationship Id="rId6" Type="http://schemas.openxmlformats.org/officeDocument/2006/relationships/image" Target="../media/image41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8.png"/><Relationship Id="rId4" Type="http://schemas.openxmlformats.org/officeDocument/2006/relationships/image" Target="../media/image1.png"/><Relationship Id="rId5" Type="http://schemas.openxmlformats.org/officeDocument/2006/relationships/image" Target="../media/image38.png"/><Relationship Id="rId6" Type="http://schemas.openxmlformats.org/officeDocument/2006/relationships/image" Target="../media/image44.png"/><Relationship Id="rId7" Type="http://schemas.openxmlformats.org/officeDocument/2006/relationships/image" Target="../media/image41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3.png"/><Relationship Id="rId4" Type="http://schemas.openxmlformats.org/officeDocument/2006/relationships/image" Target="../media/image37.png"/><Relationship Id="rId5" Type="http://schemas.openxmlformats.org/officeDocument/2006/relationships/image" Target="../media/image40.png"/><Relationship Id="rId6" Type="http://schemas.openxmlformats.org/officeDocument/2006/relationships/image" Target="../media/image42.png"/></Relationships>
</file>

<file path=ppt/slides/_rels/slide4.xml.rels><?xml version="1.0" encoding="UTF-8" standalone="yes"?><Relationships xmlns="http://schemas.openxmlformats.org/package/2006/relationships"><Relationship Id="rId11" Type="http://schemas.openxmlformats.org/officeDocument/2006/relationships/image" Target="../media/image15.png"/><Relationship Id="rId10" Type="http://schemas.openxmlformats.org/officeDocument/2006/relationships/image" Target="../media/image20.png"/><Relationship Id="rId13" Type="http://schemas.openxmlformats.org/officeDocument/2006/relationships/image" Target="../media/image11.png"/><Relationship Id="rId1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Relationship Id="rId4" Type="http://schemas.openxmlformats.org/officeDocument/2006/relationships/image" Target="../media/image8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Relationship Id="rId5" Type="http://schemas.openxmlformats.org/officeDocument/2006/relationships/image" Target="../media/image16.png"/><Relationship Id="rId6" Type="http://schemas.openxmlformats.org/officeDocument/2006/relationships/image" Target="../media/image4.png"/><Relationship Id="rId7" Type="http://schemas.openxmlformats.org/officeDocument/2006/relationships/image" Target="../media/image9.png"/><Relationship Id="rId8" Type="http://schemas.openxmlformats.org/officeDocument/2006/relationships/image" Target="../media/image21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29.png"/><Relationship Id="rId6" Type="http://schemas.openxmlformats.org/officeDocument/2006/relationships/image" Target="../media/image26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9.png"/><Relationship Id="rId4" Type="http://schemas.openxmlformats.org/officeDocument/2006/relationships/image" Target="../media/image26.png"/><Relationship Id="rId5" Type="http://schemas.openxmlformats.org/officeDocument/2006/relationships/image" Target="../media/image39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.png"/><Relationship Id="rId4" Type="http://schemas.openxmlformats.org/officeDocument/2006/relationships/image" Target="../media/image28.png"/><Relationship Id="rId5" Type="http://schemas.openxmlformats.org/officeDocument/2006/relationships/image" Target="../media/image9.png"/><Relationship Id="rId6" Type="http://schemas.openxmlformats.org/officeDocument/2006/relationships/image" Target="../media/image21.png"/><Relationship Id="rId7" Type="http://schemas.openxmlformats.org/officeDocument/2006/relationships/image" Target="../media/image12.png"/><Relationship Id="rId8" Type="http://schemas.openxmlformats.org/officeDocument/2006/relationships/image" Target="../media/image20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.png"/></Relationships>
</file>

<file path=ppt/slides/_rels/slide45.xml.rels><?xml version="1.0" encoding="UTF-8" standalone="yes"?><Relationships xmlns="http://schemas.openxmlformats.org/package/2006/relationships"><Relationship Id="rId11" Type="http://schemas.openxmlformats.org/officeDocument/2006/relationships/image" Target="../media/image15.png"/><Relationship Id="rId10" Type="http://schemas.openxmlformats.org/officeDocument/2006/relationships/image" Target="../media/image20.png"/><Relationship Id="rId13" Type="http://schemas.openxmlformats.org/officeDocument/2006/relationships/image" Target="../media/image11.png"/><Relationship Id="rId1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3.png"/><Relationship Id="rId4" Type="http://schemas.openxmlformats.org/officeDocument/2006/relationships/image" Target="../media/image8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Relationship Id="rId5" Type="http://schemas.openxmlformats.org/officeDocument/2006/relationships/image" Target="../media/image16.png"/><Relationship Id="rId6" Type="http://schemas.openxmlformats.org/officeDocument/2006/relationships/image" Target="../media/image4.png"/><Relationship Id="rId7" Type="http://schemas.openxmlformats.org/officeDocument/2006/relationships/image" Target="../media/image9.png"/><Relationship Id="rId8" Type="http://schemas.openxmlformats.org/officeDocument/2006/relationships/image" Target="../media/image21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7"/>
          <p:cNvSpPr txBox="1"/>
          <p:nvPr>
            <p:ph idx="4294967295" type="ctr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/>
          <a:p>
            <a:pPr indent="2286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-US" sz="8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will sheffler gm1604</a:t>
            </a:r>
            <a:endParaRPr/>
          </a:p>
        </p:txBody>
      </p:sp>
      <p:sp>
        <p:nvSpPr>
          <p:cNvPr id="72" name="Google Shape;72;p17"/>
          <p:cNvSpPr txBox="1"/>
          <p:nvPr>
            <p:ph idx="4294967295" type="subTitle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t/>
            </a:r>
            <a:endParaRPr b="0" i="0" sz="32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Google Shape;306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2900" y="4203290"/>
            <a:ext cx="7046537" cy="4535538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26"/>
          <p:cNvSpPr/>
          <p:nvPr/>
        </p:nvSpPr>
        <p:spPr>
          <a:xfrm>
            <a:off x="7758760" y="5772559"/>
            <a:ext cx="4573880" cy="1397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Looks promising for PPI too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(still the “doubly-relaxed”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data, so not a fair plot)</a:t>
            </a:r>
            <a:endParaRPr/>
          </a:p>
        </p:txBody>
      </p:sp>
      <p:sp>
        <p:nvSpPr>
          <p:cNvPr id="308" name="Google Shape;308;p26"/>
          <p:cNvSpPr/>
          <p:nvPr/>
        </p:nvSpPr>
        <p:spPr>
          <a:xfrm>
            <a:off x="7335850" y="6236109"/>
            <a:ext cx="568300" cy="6477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&lt;-</a:t>
            </a:r>
            <a:endParaRPr/>
          </a:p>
        </p:txBody>
      </p:sp>
      <p:sp>
        <p:nvSpPr>
          <p:cNvPr id="309" name="Google Shape;309;p26"/>
          <p:cNvSpPr/>
          <p:nvPr/>
        </p:nvSpPr>
        <p:spPr>
          <a:xfrm>
            <a:off x="3521954" y="8357009"/>
            <a:ext cx="1755230" cy="5715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-US" sz="3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il13 DDG</a:t>
            </a:r>
            <a:endParaRPr/>
          </a:p>
        </p:txBody>
      </p:sp>
      <p:sp>
        <p:nvSpPr>
          <p:cNvPr id="310" name="Google Shape;310;p26"/>
          <p:cNvSpPr/>
          <p:nvPr/>
        </p:nvSpPr>
        <p:spPr>
          <a:xfrm>
            <a:off x="968599" y="1803400"/>
            <a:ext cx="11067602" cy="11938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Jorge got 26 champagne-worthy* designs on a fairly tough target with “fairly little effort”</a:t>
            </a:r>
            <a:endParaRPr/>
          </a:p>
        </p:txBody>
      </p:sp>
      <p:sp>
        <p:nvSpPr>
          <p:cNvPr id="311" name="Google Shape;311;p26"/>
          <p:cNvSpPr/>
          <p:nvPr/>
        </p:nvSpPr>
        <p:spPr>
          <a:xfrm>
            <a:off x="5645038" y="450850"/>
            <a:ext cx="1714724" cy="6477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-US" sz="3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 PPI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27"/>
          <p:cNvSpPr txBox="1"/>
          <p:nvPr>
            <p:ph idx="1" type="body"/>
          </p:nvPr>
        </p:nvSpPr>
        <p:spPr>
          <a:xfrm>
            <a:off x="952500" y="1955800"/>
            <a:ext cx="11099800" cy="628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-444500" lvl="0" marL="444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initial benchmarks vs. existing methods promising</a:t>
            </a:r>
            <a:endParaRPr/>
          </a:p>
          <a:p>
            <a:pPr indent="-444500" lvl="0" marL="4445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can find more interactions than matcher in less time</a:t>
            </a:r>
            <a:endParaRPr/>
          </a:p>
          <a:p>
            <a:pPr indent="-444500" lvl="0" marL="4445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can recapitulate a few native interfaces</a:t>
            </a:r>
            <a:endParaRPr/>
          </a:p>
          <a:p>
            <a:pPr indent="-444500" lvl="1" marL="8890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325"/>
              <a:buFont typeface="Helvetica Neue Light"/>
              <a:buChar char="•"/>
            </a:pPr>
            <a:r>
              <a:rPr b="0" i="0" lang="en-US" sz="31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only 5 (easy) cases tested, 4 work w/o sequence, 1 with</a:t>
            </a:r>
            <a:endParaRPr/>
          </a:p>
          <a:p>
            <a:pPr indent="-444500" lvl="1" marL="8890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325"/>
              <a:buFont typeface="Helvetica Neue Light"/>
              <a:buChar char="•"/>
            </a:pPr>
            <a:r>
              <a:rPr b="0" i="0" lang="en-US" sz="31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kinda a bad test of a design method…</a:t>
            </a:r>
            <a:endParaRPr/>
          </a:p>
          <a:p>
            <a:pPr indent="-444500" lvl="1" marL="8890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325"/>
              <a:buFont typeface="Helvetica Neue Light"/>
              <a:buChar char="•"/>
            </a:pPr>
            <a:r>
              <a:rPr b="0" i="0" lang="en-US" sz="31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can show in pymol, if anybody wants to see</a:t>
            </a:r>
            <a:endParaRPr/>
          </a:p>
        </p:txBody>
      </p:sp>
      <p:sp>
        <p:nvSpPr>
          <p:cNvPr id="317" name="Google Shape;317;p27"/>
          <p:cNvSpPr/>
          <p:nvPr/>
        </p:nvSpPr>
        <p:spPr>
          <a:xfrm>
            <a:off x="2295549" y="771387"/>
            <a:ext cx="8413702" cy="711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-US" sz="4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RIF Docking initial tests, summary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28"/>
          <p:cNvSpPr txBox="1"/>
          <p:nvPr>
            <p:ph idx="12" type="sldNum"/>
          </p:nvPr>
        </p:nvSpPr>
        <p:spPr>
          <a:xfrm>
            <a:off x="9320107" y="9114112"/>
            <a:ext cx="3034454" cy="371349"/>
          </a:xfrm>
          <a:prstGeom prst="rect">
            <a:avLst/>
          </a:prstGeom>
          <a:noFill/>
          <a:ln>
            <a:noFill/>
          </a:ln>
        </p:spPr>
        <p:txBody>
          <a:bodyPr anchorCtr="0" anchor="ctr" bIns="65000" lIns="65000" spcFirstLastPara="1" rIns="65000" wrap="square" tIns="650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</a:pPr>
            <a:fld id="{00000000-1234-1234-1234-123412341234}" type="slidenum">
              <a:rPr b="0" i="0" lang="en-US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/>
          </a:p>
        </p:txBody>
      </p:sp>
      <p:sp>
        <p:nvSpPr>
          <p:cNvPr id="323" name="Google Shape;323;p28"/>
          <p:cNvSpPr/>
          <p:nvPr/>
        </p:nvSpPr>
        <p:spPr>
          <a:xfrm>
            <a:off x="3199432" y="518189"/>
            <a:ext cx="6605936" cy="711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-US" sz="4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RIF Docking, new methods</a:t>
            </a:r>
            <a:endParaRPr/>
          </a:p>
        </p:txBody>
      </p:sp>
      <p:sp>
        <p:nvSpPr>
          <p:cNvPr id="324" name="Google Shape;324;p28"/>
          <p:cNvSpPr/>
          <p:nvPr/>
        </p:nvSpPr>
        <p:spPr>
          <a:xfrm>
            <a:off x="742391" y="2025650"/>
            <a:ext cx="11342219" cy="6477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° design now done with RIF rotamers at end of docking</a:t>
            </a:r>
            <a:endParaRPr/>
          </a:p>
        </p:txBody>
      </p:sp>
      <p:sp>
        <p:nvSpPr>
          <p:cNvPr id="325" name="Google Shape;325;p28"/>
          <p:cNvSpPr/>
          <p:nvPr/>
        </p:nvSpPr>
        <p:spPr>
          <a:xfrm>
            <a:off x="683684" y="5008229"/>
            <a:ext cx="7665873" cy="6477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° a of “constraints” now implemented</a:t>
            </a:r>
            <a:endParaRPr/>
          </a:p>
        </p:txBody>
      </p:sp>
      <p:sp>
        <p:nvSpPr>
          <p:cNvPr id="326" name="Google Shape;326;p28"/>
          <p:cNvSpPr/>
          <p:nvPr/>
        </p:nvSpPr>
        <p:spPr>
          <a:xfrm>
            <a:off x="2675598" y="2754570"/>
            <a:ext cx="8187005" cy="6096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-US" sz="3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&gt; 10,000x speed* of “naive” rosetta packer</a:t>
            </a:r>
            <a:endParaRPr/>
          </a:p>
        </p:txBody>
      </p:sp>
      <p:sp>
        <p:nvSpPr>
          <p:cNvPr id="327" name="Google Shape;327;p28"/>
          <p:cNvSpPr/>
          <p:nvPr/>
        </p:nvSpPr>
        <p:spPr>
          <a:xfrm>
            <a:off x="3367906" y="3520410"/>
            <a:ext cx="4236988" cy="6096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-US" sz="3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*not a fair comparison</a:t>
            </a:r>
            <a:endParaRPr/>
          </a:p>
        </p:txBody>
      </p:sp>
      <p:sp>
        <p:nvSpPr>
          <p:cNvPr id="328" name="Google Shape;328;p28"/>
          <p:cNvSpPr/>
          <p:nvPr/>
        </p:nvSpPr>
        <p:spPr>
          <a:xfrm>
            <a:off x="1955279" y="5775989"/>
            <a:ext cx="6884442" cy="6096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-US" sz="3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can enforce non-pairwise properties</a:t>
            </a:r>
            <a:endParaRPr/>
          </a:p>
        </p:txBody>
      </p:sp>
      <p:sp>
        <p:nvSpPr>
          <p:cNvPr id="329" name="Google Shape;329;p28"/>
          <p:cNvSpPr/>
          <p:nvPr/>
        </p:nvSpPr>
        <p:spPr>
          <a:xfrm>
            <a:off x="2000275" y="7299989"/>
            <a:ext cx="9004250" cy="6096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-US" sz="3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much much much better than filtering afterward</a:t>
            </a:r>
            <a:endParaRPr/>
          </a:p>
        </p:txBody>
      </p:sp>
      <p:sp>
        <p:nvSpPr>
          <p:cNvPr id="330" name="Google Shape;330;p28"/>
          <p:cNvSpPr/>
          <p:nvPr/>
        </p:nvSpPr>
        <p:spPr>
          <a:xfrm>
            <a:off x="3329368" y="6362109"/>
            <a:ext cx="8124064" cy="5588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-US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like, every polar on my ligand must be satisfied</a:t>
            </a:r>
            <a:endParaRPr/>
          </a:p>
        </p:txBody>
      </p:sp>
      <p:sp>
        <p:nvSpPr>
          <p:cNvPr id="331" name="Google Shape;331;p28"/>
          <p:cNvSpPr/>
          <p:nvPr/>
        </p:nvSpPr>
        <p:spPr>
          <a:xfrm>
            <a:off x="700829" y="8314069"/>
            <a:ext cx="7631583" cy="6477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° (many other things that didn’t work)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29"/>
          <p:cNvSpPr txBox="1"/>
          <p:nvPr>
            <p:ph idx="12" type="sldNum"/>
          </p:nvPr>
        </p:nvSpPr>
        <p:spPr>
          <a:xfrm>
            <a:off x="9320107" y="9114112"/>
            <a:ext cx="3034454" cy="371349"/>
          </a:xfrm>
          <a:prstGeom prst="rect">
            <a:avLst/>
          </a:prstGeom>
          <a:noFill/>
          <a:ln>
            <a:noFill/>
          </a:ln>
        </p:spPr>
        <p:txBody>
          <a:bodyPr anchorCtr="0" anchor="ctr" bIns="65000" lIns="65000" spcFirstLastPara="1" rIns="65000" wrap="square" tIns="650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</a:pPr>
            <a:fld id="{00000000-1234-1234-1234-123412341234}" type="slidenum">
              <a:rPr b="0" i="0" lang="en-US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/>
          </a:p>
        </p:txBody>
      </p:sp>
      <p:pic>
        <p:nvPicPr>
          <p:cNvPr id="337" name="Google Shape;337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33500" y="1402284"/>
            <a:ext cx="11183839" cy="5983832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29"/>
          <p:cNvSpPr/>
          <p:nvPr/>
        </p:nvSpPr>
        <p:spPr>
          <a:xfrm>
            <a:off x="2461220" y="7086600"/>
            <a:ext cx="970360" cy="12065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RIF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16Å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~1e14</a:t>
            </a:r>
            <a:endParaRPr/>
          </a:p>
        </p:txBody>
      </p:sp>
      <p:sp>
        <p:nvSpPr>
          <p:cNvPr id="339" name="Google Shape;339;p29"/>
          <p:cNvSpPr/>
          <p:nvPr/>
        </p:nvSpPr>
        <p:spPr>
          <a:xfrm>
            <a:off x="3701965" y="7086600"/>
            <a:ext cx="970360" cy="12065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RIF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8Å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~1e12</a:t>
            </a:r>
            <a:endParaRPr/>
          </a:p>
        </p:txBody>
      </p:sp>
      <p:sp>
        <p:nvSpPr>
          <p:cNvPr id="340" name="Google Shape;340;p29"/>
          <p:cNvSpPr/>
          <p:nvPr/>
        </p:nvSpPr>
        <p:spPr>
          <a:xfrm>
            <a:off x="4942709" y="7086600"/>
            <a:ext cx="970360" cy="12065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RIF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4Å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~1e10</a:t>
            </a:r>
            <a:endParaRPr/>
          </a:p>
        </p:txBody>
      </p:sp>
      <p:sp>
        <p:nvSpPr>
          <p:cNvPr id="341" name="Google Shape;341;p29"/>
          <p:cNvSpPr/>
          <p:nvPr/>
        </p:nvSpPr>
        <p:spPr>
          <a:xfrm>
            <a:off x="6268211" y="7086600"/>
            <a:ext cx="800846" cy="12065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RIF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2Å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~1e8</a:t>
            </a:r>
            <a:endParaRPr/>
          </a:p>
        </p:txBody>
      </p:sp>
      <p:sp>
        <p:nvSpPr>
          <p:cNvPr id="342" name="Google Shape;342;p29"/>
          <p:cNvSpPr/>
          <p:nvPr/>
        </p:nvSpPr>
        <p:spPr>
          <a:xfrm>
            <a:off x="7508956" y="7086600"/>
            <a:ext cx="800845" cy="12065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RIF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1Å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~1e7</a:t>
            </a:r>
            <a:endParaRPr/>
          </a:p>
        </p:txBody>
      </p:sp>
      <p:sp>
        <p:nvSpPr>
          <p:cNvPr id="343" name="Google Shape;343;p29"/>
          <p:cNvSpPr/>
          <p:nvPr/>
        </p:nvSpPr>
        <p:spPr>
          <a:xfrm>
            <a:off x="8728716" y="7086600"/>
            <a:ext cx="842814" cy="12065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RIF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0.5Å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~1e5</a:t>
            </a:r>
            <a:endParaRPr/>
          </a:p>
        </p:txBody>
      </p:sp>
      <p:sp>
        <p:nvSpPr>
          <p:cNvPr id="344" name="Google Shape;344;p29"/>
          <p:cNvSpPr/>
          <p:nvPr/>
        </p:nvSpPr>
        <p:spPr>
          <a:xfrm>
            <a:off x="9935454" y="7086600"/>
            <a:ext cx="910829" cy="12065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RIF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Pack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~1e4</a:t>
            </a:r>
            <a:endParaRPr/>
          </a:p>
        </p:txBody>
      </p:sp>
      <p:sp>
        <p:nvSpPr>
          <p:cNvPr id="345" name="Google Shape;345;p29"/>
          <p:cNvSpPr/>
          <p:nvPr/>
        </p:nvSpPr>
        <p:spPr>
          <a:xfrm>
            <a:off x="11024021" y="7086600"/>
            <a:ext cx="1215183" cy="12065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Ros.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Design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~1e-2</a:t>
            </a:r>
            <a:endParaRPr/>
          </a:p>
        </p:txBody>
      </p:sp>
      <p:sp>
        <p:nvSpPr>
          <p:cNvPr id="346" name="Google Shape;346;p29"/>
          <p:cNvSpPr/>
          <p:nvPr/>
        </p:nvSpPr>
        <p:spPr>
          <a:xfrm rot="-5400000">
            <a:off x="-1082204" y="3892549"/>
            <a:ext cx="3383608" cy="4699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“Samples” per second</a:t>
            </a:r>
            <a:endParaRPr/>
          </a:p>
        </p:txBody>
      </p:sp>
      <p:sp>
        <p:nvSpPr>
          <p:cNvPr id="347" name="Google Shape;347;p29"/>
          <p:cNvSpPr/>
          <p:nvPr/>
        </p:nvSpPr>
        <p:spPr>
          <a:xfrm>
            <a:off x="2121007" y="339005"/>
            <a:ext cx="10226726" cy="6477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-US" sz="3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Hierarchical Search Stages, now with packing!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30"/>
          <p:cNvSpPr txBox="1"/>
          <p:nvPr>
            <p:ph idx="12" type="sldNum"/>
          </p:nvPr>
        </p:nvSpPr>
        <p:spPr>
          <a:xfrm>
            <a:off x="9320107" y="9114112"/>
            <a:ext cx="3034454" cy="371349"/>
          </a:xfrm>
          <a:prstGeom prst="rect">
            <a:avLst/>
          </a:prstGeom>
          <a:noFill/>
          <a:ln>
            <a:noFill/>
          </a:ln>
        </p:spPr>
        <p:txBody>
          <a:bodyPr anchorCtr="0" anchor="ctr" bIns="65000" lIns="65000" spcFirstLastPara="1" rIns="65000" wrap="square" tIns="650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</a:pPr>
            <a:fld id="{00000000-1234-1234-1234-123412341234}" type="slidenum">
              <a:rPr b="0" i="0" lang="en-US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/>
          </a:p>
        </p:txBody>
      </p:sp>
      <p:sp>
        <p:nvSpPr>
          <p:cNvPr id="353" name="Google Shape;353;p30"/>
          <p:cNvSpPr/>
          <p:nvPr/>
        </p:nvSpPr>
        <p:spPr>
          <a:xfrm>
            <a:off x="1075181" y="1022350"/>
            <a:ext cx="11032237" cy="6477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design now done with RIF rotamers at end of docking</a:t>
            </a:r>
            <a:endParaRPr/>
          </a:p>
        </p:txBody>
      </p:sp>
      <p:sp>
        <p:nvSpPr>
          <p:cNvPr id="354" name="Google Shape;354;p30"/>
          <p:cNvSpPr/>
          <p:nvPr/>
        </p:nvSpPr>
        <p:spPr>
          <a:xfrm>
            <a:off x="1882978" y="2019300"/>
            <a:ext cx="9416644" cy="6096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-US" sz="3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approx. 100,000x speed of “naive” rosetta packer</a:t>
            </a:r>
            <a:endParaRPr/>
          </a:p>
        </p:txBody>
      </p:sp>
      <p:sp>
        <p:nvSpPr>
          <p:cNvPr id="355" name="Google Shape;355;p30"/>
          <p:cNvSpPr/>
          <p:nvPr/>
        </p:nvSpPr>
        <p:spPr>
          <a:xfrm>
            <a:off x="2638018" y="3160056"/>
            <a:ext cx="8746237" cy="42164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-US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- no extra rots, no rots not in RIF (~100x less rots)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t/>
            </a:r>
            <a:endParaRPr b="0" i="0" sz="30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-US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- most (not all) energy table entries pre-computed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t/>
            </a:r>
            <a:endParaRPr b="0" i="0" sz="30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-US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- treat all fixed regions as part of one-body energy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t/>
            </a:r>
            <a:endParaRPr b="0" i="0" sz="30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-US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- low-overhead implementation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t/>
            </a:r>
            <a:endParaRPr b="0" i="0" sz="30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-US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- 200 lines of code</a:t>
            </a:r>
            <a:endParaRPr/>
          </a:p>
        </p:txBody>
      </p:sp>
      <p:sp>
        <p:nvSpPr>
          <p:cNvPr id="356" name="Google Shape;356;p30"/>
          <p:cNvSpPr/>
          <p:nvPr/>
        </p:nvSpPr>
        <p:spPr>
          <a:xfrm>
            <a:off x="855726" y="8108950"/>
            <a:ext cx="11928349" cy="6477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plan to extend this to pair motif system (two sided design)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31"/>
          <p:cNvSpPr txBox="1"/>
          <p:nvPr>
            <p:ph idx="12" type="sldNum"/>
          </p:nvPr>
        </p:nvSpPr>
        <p:spPr>
          <a:xfrm>
            <a:off x="9320107" y="9114112"/>
            <a:ext cx="3034454" cy="371349"/>
          </a:xfrm>
          <a:prstGeom prst="rect">
            <a:avLst/>
          </a:prstGeom>
          <a:noFill/>
          <a:ln>
            <a:noFill/>
          </a:ln>
        </p:spPr>
        <p:txBody>
          <a:bodyPr anchorCtr="0" anchor="ctr" bIns="65000" lIns="65000" spcFirstLastPara="1" rIns="65000" wrap="square" tIns="650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</a:pPr>
            <a:fld id="{00000000-1234-1234-1234-123412341234}" type="slidenum">
              <a:rPr b="0" i="0" lang="en-US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/>
          </a:p>
        </p:txBody>
      </p:sp>
      <p:pic>
        <p:nvPicPr>
          <p:cNvPr id="362" name="Google Shape;362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81372" y="645238"/>
            <a:ext cx="12023427" cy="6583524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p31"/>
          <p:cNvSpPr/>
          <p:nvPr/>
        </p:nvSpPr>
        <p:spPr>
          <a:xfrm>
            <a:off x="2181820" y="7086600"/>
            <a:ext cx="970360" cy="12065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RIF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16Å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~1e14</a:t>
            </a:r>
            <a:endParaRPr/>
          </a:p>
        </p:txBody>
      </p:sp>
      <p:sp>
        <p:nvSpPr>
          <p:cNvPr id="364" name="Google Shape;364;p31"/>
          <p:cNvSpPr/>
          <p:nvPr/>
        </p:nvSpPr>
        <p:spPr>
          <a:xfrm>
            <a:off x="3364309" y="7086600"/>
            <a:ext cx="970360" cy="12065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RIF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8Å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~1e12</a:t>
            </a:r>
            <a:endParaRPr/>
          </a:p>
        </p:txBody>
      </p:sp>
      <p:sp>
        <p:nvSpPr>
          <p:cNvPr id="365" name="Google Shape;365;p31"/>
          <p:cNvSpPr/>
          <p:nvPr/>
        </p:nvSpPr>
        <p:spPr>
          <a:xfrm>
            <a:off x="4546798" y="7086600"/>
            <a:ext cx="970360" cy="12065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RIF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4Å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~1e10</a:t>
            </a:r>
            <a:endParaRPr/>
          </a:p>
        </p:txBody>
      </p:sp>
      <p:sp>
        <p:nvSpPr>
          <p:cNvPr id="366" name="Google Shape;366;p31"/>
          <p:cNvSpPr/>
          <p:nvPr/>
        </p:nvSpPr>
        <p:spPr>
          <a:xfrm>
            <a:off x="5814045" y="7086600"/>
            <a:ext cx="800845" cy="12065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RIF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2Å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~1e8</a:t>
            </a:r>
            <a:endParaRPr/>
          </a:p>
        </p:txBody>
      </p:sp>
      <p:sp>
        <p:nvSpPr>
          <p:cNvPr id="367" name="Google Shape;367;p31"/>
          <p:cNvSpPr/>
          <p:nvPr/>
        </p:nvSpPr>
        <p:spPr>
          <a:xfrm>
            <a:off x="6996534" y="7086600"/>
            <a:ext cx="800845" cy="12065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RIF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1Å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~1e7</a:t>
            </a:r>
            <a:endParaRPr/>
          </a:p>
        </p:txBody>
      </p:sp>
      <p:sp>
        <p:nvSpPr>
          <p:cNvPr id="368" name="Google Shape;368;p31"/>
          <p:cNvSpPr/>
          <p:nvPr/>
        </p:nvSpPr>
        <p:spPr>
          <a:xfrm>
            <a:off x="8158038" y="7086600"/>
            <a:ext cx="842815" cy="12065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RIF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0.5Å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~1e5</a:t>
            </a:r>
            <a:endParaRPr/>
          </a:p>
        </p:txBody>
      </p:sp>
      <p:sp>
        <p:nvSpPr>
          <p:cNvPr id="369" name="Google Shape;369;p31"/>
          <p:cNvSpPr/>
          <p:nvPr/>
        </p:nvSpPr>
        <p:spPr>
          <a:xfrm>
            <a:off x="9306520" y="7086600"/>
            <a:ext cx="910829" cy="12065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RIF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Pack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~1e4</a:t>
            </a:r>
            <a:endParaRPr/>
          </a:p>
        </p:txBody>
      </p:sp>
      <p:sp>
        <p:nvSpPr>
          <p:cNvPr id="370" name="Google Shape;370;p31"/>
          <p:cNvSpPr/>
          <p:nvPr/>
        </p:nvSpPr>
        <p:spPr>
          <a:xfrm>
            <a:off x="10396140" y="7086600"/>
            <a:ext cx="1096567" cy="12065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Ros.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ScMin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~1e1</a:t>
            </a:r>
            <a:endParaRPr/>
          </a:p>
        </p:txBody>
      </p:sp>
      <p:sp>
        <p:nvSpPr>
          <p:cNvPr id="371" name="Google Shape;371;p31"/>
          <p:cNvSpPr/>
          <p:nvPr/>
        </p:nvSpPr>
        <p:spPr>
          <a:xfrm>
            <a:off x="11519321" y="7086600"/>
            <a:ext cx="1215183" cy="12065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Ros.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Design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~1e-2</a:t>
            </a:r>
            <a:endParaRPr/>
          </a:p>
        </p:txBody>
      </p:sp>
      <p:sp>
        <p:nvSpPr>
          <p:cNvPr id="372" name="Google Shape;372;p31"/>
          <p:cNvSpPr/>
          <p:nvPr/>
        </p:nvSpPr>
        <p:spPr>
          <a:xfrm rot="-5400000">
            <a:off x="-1082204" y="3892549"/>
            <a:ext cx="3383608" cy="4699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“Samples” per second</a:t>
            </a:r>
            <a:endParaRPr/>
          </a:p>
        </p:txBody>
      </p:sp>
      <p:sp>
        <p:nvSpPr>
          <p:cNvPr id="373" name="Google Shape;373;p31"/>
          <p:cNvSpPr/>
          <p:nvPr/>
        </p:nvSpPr>
        <p:spPr>
          <a:xfrm>
            <a:off x="5824613" y="476250"/>
            <a:ext cx="5752506" cy="6477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-US" sz="3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How to bridge the gap???</a:t>
            </a:r>
            <a:endParaRPr/>
          </a:p>
        </p:txBody>
      </p:sp>
      <p:sp>
        <p:nvSpPr>
          <p:cNvPr id="374" name="Google Shape;374;p31"/>
          <p:cNvSpPr/>
          <p:nvPr/>
        </p:nvSpPr>
        <p:spPr>
          <a:xfrm>
            <a:off x="10309423" y="4439581"/>
            <a:ext cx="1270001" cy="410592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 Light"/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???</a:t>
            </a:r>
            <a:endParaRPr/>
          </a:p>
        </p:txBody>
      </p:sp>
      <p:sp>
        <p:nvSpPr>
          <p:cNvPr id="375" name="Google Shape;375;p31"/>
          <p:cNvSpPr/>
          <p:nvPr/>
        </p:nvSpPr>
        <p:spPr>
          <a:xfrm>
            <a:off x="10544373" y="5365750"/>
            <a:ext cx="800101" cy="6477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???</a:t>
            </a:r>
            <a:endParaRPr/>
          </a:p>
        </p:txBody>
      </p:sp>
      <p:sp>
        <p:nvSpPr>
          <p:cNvPr id="376" name="Google Shape;376;p31"/>
          <p:cNvSpPr/>
          <p:nvPr/>
        </p:nvSpPr>
        <p:spPr>
          <a:xfrm>
            <a:off x="6139078" y="1504950"/>
            <a:ext cx="5603444" cy="6477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we need to think about this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32"/>
          <p:cNvSpPr txBox="1"/>
          <p:nvPr>
            <p:ph idx="12" type="sldNum"/>
          </p:nvPr>
        </p:nvSpPr>
        <p:spPr>
          <a:xfrm>
            <a:off x="9320107" y="9114112"/>
            <a:ext cx="3034454" cy="371349"/>
          </a:xfrm>
          <a:prstGeom prst="rect">
            <a:avLst/>
          </a:prstGeom>
          <a:noFill/>
          <a:ln>
            <a:noFill/>
          </a:ln>
        </p:spPr>
        <p:txBody>
          <a:bodyPr anchorCtr="0" anchor="ctr" bIns="65000" lIns="65000" spcFirstLastPara="1" rIns="65000" wrap="square" tIns="650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</a:pPr>
            <a:fld id="{00000000-1234-1234-1234-123412341234}" type="slidenum">
              <a:rPr b="0" i="0" lang="en-US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/>
          </a:p>
        </p:txBody>
      </p:sp>
      <p:pic>
        <p:nvPicPr>
          <p:cNvPr id="382" name="Google Shape;382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320800" y="107462"/>
            <a:ext cx="9286135" cy="59770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488412" y="663339"/>
            <a:ext cx="4049912" cy="3169122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p32"/>
          <p:cNvSpPr/>
          <p:nvPr/>
        </p:nvSpPr>
        <p:spPr>
          <a:xfrm>
            <a:off x="10411023" y="1035981"/>
            <a:ext cx="1123442" cy="410592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 Light"/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???</a:t>
            </a:r>
            <a:endParaRPr/>
          </a:p>
        </p:txBody>
      </p:sp>
      <p:sp>
        <p:nvSpPr>
          <p:cNvPr id="385" name="Google Shape;385;p32"/>
          <p:cNvSpPr/>
          <p:nvPr/>
        </p:nvSpPr>
        <p:spPr>
          <a:xfrm>
            <a:off x="10572694" y="2559050"/>
            <a:ext cx="800101" cy="6477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???</a:t>
            </a:r>
            <a:endParaRPr/>
          </a:p>
        </p:txBody>
      </p:sp>
      <p:sp>
        <p:nvSpPr>
          <p:cNvPr id="386" name="Google Shape;386;p32"/>
          <p:cNvSpPr/>
          <p:nvPr/>
        </p:nvSpPr>
        <p:spPr>
          <a:xfrm>
            <a:off x="8556693" y="3816349"/>
            <a:ext cx="782105" cy="1092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-US" sz="2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RIF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-US" sz="2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0.5Å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-US" sz="2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~1e5</a:t>
            </a:r>
            <a:endParaRPr/>
          </a:p>
        </p:txBody>
      </p:sp>
      <p:sp>
        <p:nvSpPr>
          <p:cNvPr id="387" name="Google Shape;387;p32"/>
          <p:cNvSpPr/>
          <p:nvPr/>
        </p:nvSpPr>
        <p:spPr>
          <a:xfrm>
            <a:off x="9549155" y="3816349"/>
            <a:ext cx="844452" cy="1092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-US" sz="2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RIF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-US" sz="2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Pack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-US" sz="2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~1e4</a:t>
            </a:r>
            <a:endParaRPr/>
          </a:p>
        </p:txBody>
      </p:sp>
      <p:sp>
        <p:nvSpPr>
          <p:cNvPr id="388" name="Google Shape;388;p32"/>
          <p:cNvSpPr/>
          <p:nvPr/>
        </p:nvSpPr>
        <p:spPr>
          <a:xfrm>
            <a:off x="11450891" y="3816349"/>
            <a:ext cx="1123443" cy="1092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-US" sz="2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Ros.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-US" sz="2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Design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-US" sz="2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~1e-2</a:t>
            </a:r>
            <a:endParaRPr/>
          </a:p>
        </p:txBody>
      </p:sp>
      <p:sp>
        <p:nvSpPr>
          <p:cNvPr id="389" name="Google Shape;389;p32"/>
          <p:cNvSpPr/>
          <p:nvPr/>
        </p:nvSpPr>
        <p:spPr>
          <a:xfrm>
            <a:off x="256768" y="6337300"/>
            <a:ext cx="12553569" cy="1473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4D85"/>
              </a:buClr>
              <a:buFont typeface="Helvetica Neue Light"/>
              <a:buNone/>
            </a:pPr>
            <a:r>
              <a:rPr b="0" i="0" lang="en-US" sz="3000" u="none" cap="none" strike="noStrike">
                <a:solidFill>
                  <a:srgbClr val="144D8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  blue population ~= no RIF Pack (maybe between blue and yellow)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9519"/>
              </a:buClr>
              <a:buFont typeface="Helvetica Neue Light"/>
              <a:buNone/>
            </a:pPr>
            <a:r>
              <a:rPr b="0" i="0" lang="en-US" sz="3000" u="none" cap="none" strike="noStrike">
                <a:solidFill>
                  <a:srgbClr val="C1951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yellow population ~= RIF Pack then ignore placed rotamers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Font typeface="Helvetica Neue Light"/>
              <a:buNone/>
            </a:pPr>
            <a:r>
              <a:rPr b="0" i="0" lang="en-US" sz="3000" u="none" cap="none" strike="noStrike">
                <a:solidFill>
                  <a:schemeClr val="accent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    red population ~= RIF Pack, FastDesign force placed forced rotamers</a:t>
            </a:r>
            <a:endParaRPr/>
          </a:p>
        </p:txBody>
      </p:sp>
      <p:sp>
        <p:nvSpPr>
          <p:cNvPr id="390" name="Google Shape;390;p32"/>
          <p:cNvSpPr/>
          <p:nvPr/>
        </p:nvSpPr>
        <p:spPr>
          <a:xfrm>
            <a:off x="3678377" y="8539522"/>
            <a:ext cx="4759046" cy="584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1" lang="en-US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very hand-wavy, I know…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33"/>
          <p:cNvSpPr txBox="1"/>
          <p:nvPr>
            <p:ph idx="12" type="sldNum"/>
          </p:nvPr>
        </p:nvSpPr>
        <p:spPr>
          <a:xfrm>
            <a:off x="9320107" y="9114112"/>
            <a:ext cx="3034454" cy="371349"/>
          </a:xfrm>
          <a:prstGeom prst="rect">
            <a:avLst/>
          </a:prstGeom>
          <a:noFill/>
          <a:ln>
            <a:noFill/>
          </a:ln>
        </p:spPr>
        <p:txBody>
          <a:bodyPr anchorCtr="0" anchor="ctr" bIns="65000" lIns="65000" spcFirstLastPara="1" rIns="65000" wrap="square" tIns="650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</a:pPr>
            <a:fld id="{00000000-1234-1234-1234-123412341234}" type="slidenum">
              <a:rPr b="0" i="0" lang="en-US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/>
          </a:p>
        </p:txBody>
      </p:sp>
      <p:pic>
        <p:nvPicPr>
          <p:cNvPr id="396" name="Google Shape;396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81372" y="645238"/>
            <a:ext cx="12023427" cy="6583524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33"/>
          <p:cNvSpPr/>
          <p:nvPr/>
        </p:nvSpPr>
        <p:spPr>
          <a:xfrm>
            <a:off x="2181820" y="7086600"/>
            <a:ext cx="970360" cy="12065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RIF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16Å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~1e14</a:t>
            </a:r>
            <a:endParaRPr/>
          </a:p>
        </p:txBody>
      </p:sp>
      <p:sp>
        <p:nvSpPr>
          <p:cNvPr id="398" name="Google Shape;398;p33"/>
          <p:cNvSpPr/>
          <p:nvPr/>
        </p:nvSpPr>
        <p:spPr>
          <a:xfrm>
            <a:off x="3364309" y="7086600"/>
            <a:ext cx="970360" cy="12065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RIF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8Å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~1e12</a:t>
            </a:r>
            <a:endParaRPr/>
          </a:p>
        </p:txBody>
      </p:sp>
      <p:sp>
        <p:nvSpPr>
          <p:cNvPr id="399" name="Google Shape;399;p33"/>
          <p:cNvSpPr/>
          <p:nvPr/>
        </p:nvSpPr>
        <p:spPr>
          <a:xfrm>
            <a:off x="4546798" y="7086600"/>
            <a:ext cx="970360" cy="12065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RIF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4Å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~1e10</a:t>
            </a:r>
            <a:endParaRPr/>
          </a:p>
        </p:txBody>
      </p:sp>
      <p:sp>
        <p:nvSpPr>
          <p:cNvPr id="400" name="Google Shape;400;p33"/>
          <p:cNvSpPr/>
          <p:nvPr/>
        </p:nvSpPr>
        <p:spPr>
          <a:xfrm>
            <a:off x="5814045" y="7086600"/>
            <a:ext cx="800845" cy="12065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RIF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2Å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~1e8</a:t>
            </a:r>
            <a:endParaRPr/>
          </a:p>
        </p:txBody>
      </p:sp>
      <p:sp>
        <p:nvSpPr>
          <p:cNvPr id="401" name="Google Shape;401;p33"/>
          <p:cNvSpPr/>
          <p:nvPr/>
        </p:nvSpPr>
        <p:spPr>
          <a:xfrm>
            <a:off x="6996534" y="7086600"/>
            <a:ext cx="800845" cy="12065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RIF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1Å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~1e7</a:t>
            </a:r>
            <a:endParaRPr/>
          </a:p>
        </p:txBody>
      </p:sp>
      <p:sp>
        <p:nvSpPr>
          <p:cNvPr id="402" name="Google Shape;402;p33"/>
          <p:cNvSpPr/>
          <p:nvPr/>
        </p:nvSpPr>
        <p:spPr>
          <a:xfrm>
            <a:off x="8158038" y="7086600"/>
            <a:ext cx="842815" cy="12065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RIF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0.5Å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~1e5</a:t>
            </a:r>
            <a:endParaRPr/>
          </a:p>
        </p:txBody>
      </p:sp>
      <p:sp>
        <p:nvSpPr>
          <p:cNvPr id="403" name="Google Shape;403;p33"/>
          <p:cNvSpPr/>
          <p:nvPr/>
        </p:nvSpPr>
        <p:spPr>
          <a:xfrm>
            <a:off x="9306520" y="7086600"/>
            <a:ext cx="910829" cy="12065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RIF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Pack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~1e4</a:t>
            </a:r>
            <a:endParaRPr/>
          </a:p>
        </p:txBody>
      </p:sp>
      <p:sp>
        <p:nvSpPr>
          <p:cNvPr id="404" name="Google Shape;404;p33"/>
          <p:cNvSpPr/>
          <p:nvPr/>
        </p:nvSpPr>
        <p:spPr>
          <a:xfrm>
            <a:off x="10396140" y="7086600"/>
            <a:ext cx="1096567" cy="12065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Ros.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ScMin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~1e1</a:t>
            </a:r>
            <a:endParaRPr/>
          </a:p>
        </p:txBody>
      </p:sp>
      <p:sp>
        <p:nvSpPr>
          <p:cNvPr id="405" name="Google Shape;405;p33"/>
          <p:cNvSpPr/>
          <p:nvPr/>
        </p:nvSpPr>
        <p:spPr>
          <a:xfrm>
            <a:off x="11519321" y="7086600"/>
            <a:ext cx="1215183" cy="12065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Ros.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Design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~1e-2</a:t>
            </a:r>
            <a:endParaRPr/>
          </a:p>
        </p:txBody>
      </p:sp>
      <p:sp>
        <p:nvSpPr>
          <p:cNvPr id="406" name="Google Shape;406;p33"/>
          <p:cNvSpPr/>
          <p:nvPr/>
        </p:nvSpPr>
        <p:spPr>
          <a:xfrm rot="-5400000">
            <a:off x="-1082204" y="3892549"/>
            <a:ext cx="3383608" cy="4699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“Samples” per second</a:t>
            </a:r>
            <a:endParaRPr/>
          </a:p>
        </p:txBody>
      </p:sp>
      <p:sp>
        <p:nvSpPr>
          <p:cNvPr id="407" name="Google Shape;407;p33"/>
          <p:cNvSpPr/>
          <p:nvPr/>
        </p:nvSpPr>
        <p:spPr>
          <a:xfrm>
            <a:off x="5709556" y="387350"/>
            <a:ext cx="4814219" cy="6477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-US" sz="3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Add rosetta sc/rb min</a:t>
            </a:r>
            <a:endParaRPr/>
          </a:p>
        </p:txBody>
      </p:sp>
      <p:sp>
        <p:nvSpPr>
          <p:cNvPr id="408" name="Google Shape;408;p33"/>
          <p:cNvSpPr/>
          <p:nvPr/>
        </p:nvSpPr>
        <p:spPr>
          <a:xfrm>
            <a:off x="6096709" y="1342942"/>
            <a:ext cx="6733642" cy="11938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minimize RIF rotamers + ligand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with fixed BB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34"/>
          <p:cNvSpPr txBox="1"/>
          <p:nvPr>
            <p:ph idx="12" type="sldNum"/>
          </p:nvPr>
        </p:nvSpPr>
        <p:spPr>
          <a:xfrm>
            <a:off x="9320107" y="9114112"/>
            <a:ext cx="3034454" cy="371349"/>
          </a:xfrm>
          <a:prstGeom prst="rect">
            <a:avLst/>
          </a:prstGeom>
          <a:noFill/>
          <a:ln>
            <a:noFill/>
          </a:ln>
        </p:spPr>
        <p:txBody>
          <a:bodyPr anchorCtr="0" anchor="ctr" bIns="65000" lIns="65000" spcFirstLastPara="1" rIns="65000" wrap="square" tIns="650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</a:pPr>
            <a:fld id="{00000000-1234-1234-1234-123412341234}" type="slidenum">
              <a:rPr b="0" i="0" lang="en-US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/>
          </a:p>
        </p:txBody>
      </p:sp>
      <p:sp>
        <p:nvSpPr>
          <p:cNvPr id="414" name="Google Shape;414;p34"/>
          <p:cNvSpPr/>
          <p:nvPr/>
        </p:nvSpPr>
        <p:spPr>
          <a:xfrm>
            <a:off x="1162170" y="1674480"/>
            <a:ext cx="9807856" cy="6477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° some forms of “constraints” now implemented</a:t>
            </a:r>
            <a:endParaRPr/>
          </a:p>
        </p:txBody>
      </p:sp>
      <p:sp>
        <p:nvSpPr>
          <p:cNvPr id="415" name="Google Shape;415;p34"/>
          <p:cNvSpPr/>
          <p:nvPr/>
        </p:nvSpPr>
        <p:spPr>
          <a:xfrm>
            <a:off x="2344477" y="2465720"/>
            <a:ext cx="6884442" cy="6096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-US" sz="3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can enforce non-pairwise properties</a:t>
            </a:r>
            <a:endParaRPr/>
          </a:p>
        </p:txBody>
      </p:sp>
      <p:sp>
        <p:nvSpPr>
          <p:cNvPr id="416" name="Google Shape;416;p34"/>
          <p:cNvSpPr/>
          <p:nvPr/>
        </p:nvSpPr>
        <p:spPr>
          <a:xfrm>
            <a:off x="2389473" y="3989719"/>
            <a:ext cx="9004250" cy="6096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-US" sz="3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much much much better than filtering afterward</a:t>
            </a:r>
            <a:endParaRPr/>
          </a:p>
        </p:txBody>
      </p:sp>
      <p:sp>
        <p:nvSpPr>
          <p:cNvPr id="417" name="Google Shape;417;p34"/>
          <p:cNvSpPr/>
          <p:nvPr/>
        </p:nvSpPr>
        <p:spPr>
          <a:xfrm>
            <a:off x="3718566" y="3051839"/>
            <a:ext cx="8124064" cy="5588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-US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like, every polar on my ligand must be satisfied</a:t>
            </a:r>
            <a:endParaRPr/>
          </a:p>
        </p:txBody>
      </p:sp>
      <p:sp>
        <p:nvSpPr>
          <p:cNvPr id="418" name="Google Shape;418;p34"/>
          <p:cNvSpPr/>
          <p:nvPr/>
        </p:nvSpPr>
        <p:spPr>
          <a:xfrm>
            <a:off x="3260458" y="5811154"/>
            <a:ext cx="5052480" cy="24511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-US" sz="31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force polar satisfaction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t/>
            </a:r>
            <a:endParaRPr b="0" i="0" sz="31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-US" sz="31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force user-defined hotspots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t/>
            </a:r>
            <a:endParaRPr b="0" i="0" sz="31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-US" sz="31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force surface coverage</a:t>
            </a:r>
            <a:endParaRPr/>
          </a:p>
        </p:txBody>
      </p:sp>
      <p:sp>
        <p:nvSpPr>
          <p:cNvPr id="419" name="Google Shape;419;p34"/>
          <p:cNvSpPr/>
          <p:nvPr/>
        </p:nvSpPr>
        <p:spPr>
          <a:xfrm>
            <a:off x="1165938" y="4978399"/>
            <a:ext cx="4895699" cy="6477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° possible applications: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4" name="Google Shape;424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99858" y="2753886"/>
            <a:ext cx="5110623" cy="70302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p35"/>
          <p:cNvPicPr preferRelativeResize="0"/>
          <p:nvPr/>
        </p:nvPicPr>
        <p:blipFill rotWithShape="1">
          <a:blip r:embed="rId4">
            <a:alphaModFix/>
          </a:blip>
          <a:srcRect b="9074" l="10597" r="4606" t="3513"/>
          <a:stretch/>
        </p:blipFill>
        <p:spPr>
          <a:xfrm>
            <a:off x="5221150" y="3821121"/>
            <a:ext cx="5397882" cy="5556152"/>
          </a:xfrm>
          <a:custGeom>
            <a:rect b="b" l="l" r="r" t="t"/>
            <a:pathLst>
              <a:path extrusionOk="0" h="120000" w="120000">
                <a:moveTo>
                  <a:pt x="48076" y="33"/>
                </a:moveTo>
                <a:cubicBezTo>
                  <a:pt x="47876" y="-83"/>
                  <a:pt x="47714" y="116"/>
                  <a:pt x="47714" y="711"/>
                </a:cubicBezTo>
                <a:cubicBezTo>
                  <a:pt x="47714" y="1156"/>
                  <a:pt x="47893" y="2034"/>
                  <a:pt x="48104" y="2657"/>
                </a:cubicBezTo>
                <a:cubicBezTo>
                  <a:pt x="48316" y="3280"/>
                  <a:pt x="48823" y="4925"/>
                  <a:pt x="49229" y="6309"/>
                </a:cubicBezTo>
                <a:cubicBezTo>
                  <a:pt x="49642" y="7694"/>
                  <a:pt x="50126" y="8950"/>
                  <a:pt x="50310" y="9095"/>
                </a:cubicBezTo>
                <a:cubicBezTo>
                  <a:pt x="50639" y="9356"/>
                  <a:pt x="54627" y="13731"/>
                  <a:pt x="55295" y="14565"/>
                </a:cubicBezTo>
                <a:cubicBezTo>
                  <a:pt x="55596" y="14938"/>
                  <a:pt x="55357" y="15227"/>
                  <a:pt x="53441" y="16767"/>
                </a:cubicBezTo>
                <a:lnTo>
                  <a:pt x="51246" y="18529"/>
                </a:lnTo>
                <a:lnTo>
                  <a:pt x="50460" y="17723"/>
                </a:lnTo>
                <a:cubicBezTo>
                  <a:pt x="50032" y="17278"/>
                  <a:pt x="49625" y="16911"/>
                  <a:pt x="49547" y="16911"/>
                </a:cubicBezTo>
                <a:cubicBezTo>
                  <a:pt x="49475" y="16911"/>
                  <a:pt x="49023" y="17489"/>
                  <a:pt x="48555" y="18207"/>
                </a:cubicBezTo>
                <a:cubicBezTo>
                  <a:pt x="47714" y="19474"/>
                  <a:pt x="47675" y="19502"/>
                  <a:pt x="46550" y="19380"/>
                </a:cubicBezTo>
                <a:cubicBezTo>
                  <a:pt x="45921" y="19313"/>
                  <a:pt x="44495" y="19091"/>
                  <a:pt x="43392" y="18885"/>
                </a:cubicBezTo>
                <a:cubicBezTo>
                  <a:pt x="42289" y="18674"/>
                  <a:pt x="41091" y="18496"/>
                  <a:pt x="40729" y="18496"/>
                </a:cubicBezTo>
                <a:cubicBezTo>
                  <a:pt x="40295" y="18496"/>
                  <a:pt x="39994" y="18296"/>
                  <a:pt x="39838" y="17906"/>
                </a:cubicBezTo>
                <a:cubicBezTo>
                  <a:pt x="39704" y="17578"/>
                  <a:pt x="39214" y="16511"/>
                  <a:pt x="38752" y="15538"/>
                </a:cubicBezTo>
                <a:cubicBezTo>
                  <a:pt x="37376" y="12675"/>
                  <a:pt x="37599" y="11719"/>
                  <a:pt x="39877" y="10690"/>
                </a:cubicBezTo>
                <a:cubicBezTo>
                  <a:pt x="40440" y="10435"/>
                  <a:pt x="40902" y="10056"/>
                  <a:pt x="40902" y="9856"/>
                </a:cubicBezTo>
                <a:cubicBezTo>
                  <a:pt x="40902" y="9356"/>
                  <a:pt x="40529" y="9395"/>
                  <a:pt x="39270" y="10018"/>
                </a:cubicBezTo>
                <a:cubicBezTo>
                  <a:pt x="38685" y="10312"/>
                  <a:pt x="38145" y="10451"/>
                  <a:pt x="38078" y="10346"/>
                </a:cubicBezTo>
                <a:cubicBezTo>
                  <a:pt x="38011" y="10240"/>
                  <a:pt x="37872" y="9111"/>
                  <a:pt x="37760" y="7833"/>
                </a:cubicBezTo>
                <a:cubicBezTo>
                  <a:pt x="37615" y="6104"/>
                  <a:pt x="37465" y="5509"/>
                  <a:pt x="37181" y="5509"/>
                </a:cubicBezTo>
                <a:cubicBezTo>
                  <a:pt x="36858" y="5509"/>
                  <a:pt x="36824" y="5987"/>
                  <a:pt x="36975" y="8277"/>
                </a:cubicBezTo>
                <a:lnTo>
                  <a:pt x="37164" y="11046"/>
                </a:lnTo>
                <a:lnTo>
                  <a:pt x="34011" y="12564"/>
                </a:lnTo>
                <a:lnTo>
                  <a:pt x="30864" y="14093"/>
                </a:lnTo>
                <a:lnTo>
                  <a:pt x="29812" y="13020"/>
                </a:lnTo>
                <a:cubicBezTo>
                  <a:pt x="29238" y="12430"/>
                  <a:pt x="27812" y="10918"/>
                  <a:pt x="26636" y="9662"/>
                </a:cubicBezTo>
                <a:cubicBezTo>
                  <a:pt x="24698" y="7583"/>
                  <a:pt x="23723" y="6910"/>
                  <a:pt x="23723" y="7644"/>
                </a:cubicBezTo>
                <a:cubicBezTo>
                  <a:pt x="23723" y="7794"/>
                  <a:pt x="25183" y="9484"/>
                  <a:pt x="26971" y="11407"/>
                </a:cubicBezTo>
                <a:cubicBezTo>
                  <a:pt x="28759" y="13331"/>
                  <a:pt x="30174" y="14988"/>
                  <a:pt x="30112" y="15088"/>
                </a:cubicBezTo>
                <a:cubicBezTo>
                  <a:pt x="30051" y="15182"/>
                  <a:pt x="29383" y="15410"/>
                  <a:pt x="28631" y="15583"/>
                </a:cubicBezTo>
                <a:cubicBezTo>
                  <a:pt x="27739" y="15788"/>
                  <a:pt x="27260" y="16044"/>
                  <a:pt x="27260" y="16305"/>
                </a:cubicBezTo>
                <a:cubicBezTo>
                  <a:pt x="27260" y="16583"/>
                  <a:pt x="27455" y="16667"/>
                  <a:pt x="27879" y="16567"/>
                </a:cubicBezTo>
                <a:cubicBezTo>
                  <a:pt x="30129" y="16066"/>
                  <a:pt x="30218" y="16066"/>
                  <a:pt x="30552" y="16678"/>
                </a:cubicBezTo>
                <a:cubicBezTo>
                  <a:pt x="30842" y="17200"/>
                  <a:pt x="30803" y="17339"/>
                  <a:pt x="30201" y="17817"/>
                </a:cubicBezTo>
                <a:cubicBezTo>
                  <a:pt x="29823" y="18123"/>
                  <a:pt x="28653" y="19113"/>
                  <a:pt x="27606" y="20025"/>
                </a:cubicBezTo>
                <a:cubicBezTo>
                  <a:pt x="25740" y="21648"/>
                  <a:pt x="25701" y="21665"/>
                  <a:pt x="25227" y="21153"/>
                </a:cubicBezTo>
                <a:cubicBezTo>
                  <a:pt x="24626" y="20514"/>
                  <a:pt x="24826" y="20247"/>
                  <a:pt x="26698" y="19163"/>
                </a:cubicBezTo>
                <a:cubicBezTo>
                  <a:pt x="28023" y="18401"/>
                  <a:pt x="28374" y="17912"/>
                  <a:pt x="27834" y="17589"/>
                </a:cubicBezTo>
                <a:cubicBezTo>
                  <a:pt x="27700" y="17506"/>
                  <a:pt x="26765" y="17979"/>
                  <a:pt x="25762" y="18640"/>
                </a:cubicBezTo>
                <a:cubicBezTo>
                  <a:pt x="24046" y="19785"/>
                  <a:pt x="23913" y="19830"/>
                  <a:pt x="23445" y="19413"/>
                </a:cubicBezTo>
                <a:cubicBezTo>
                  <a:pt x="22960" y="18990"/>
                  <a:pt x="22994" y="18902"/>
                  <a:pt x="24308" y="17150"/>
                </a:cubicBezTo>
                <a:cubicBezTo>
                  <a:pt x="25506" y="15549"/>
                  <a:pt x="25767" y="14793"/>
                  <a:pt x="25138" y="14793"/>
                </a:cubicBezTo>
                <a:cubicBezTo>
                  <a:pt x="25032" y="14793"/>
                  <a:pt x="24353" y="15571"/>
                  <a:pt x="23617" y="16533"/>
                </a:cubicBezTo>
                <a:lnTo>
                  <a:pt x="22286" y="18284"/>
                </a:lnTo>
                <a:lnTo>
                  <a:pt x="21345" y="17334"/>
                </a:lnTo>
                <a:cubicBezTo>
                  <a:pt x="20481" y="16466"/>
                  <a:pt x="19629" y="16088"/>
                  <a:pt x="19629" y="16567"/>
                </a:cubicBezTo>
                <a:cubicBezTo>
                  <a:pt x="19629" y="16672"/>
                  <a:pt x="20091" y="17211"/>
                  <a:pt x="20654" y="17767"/>
                </a:cubicBezTo>
                <a:cubicBezTo>
                  <a:pt x="21646" y="18751"/>
                  <a:pt x="21657" y="18801"/>
                  <a:pt x="21244" y="19502"/>
                </a:cubicBezTo>
                <a:cubicBezTo>
                  <a:pt x="21011" y="19897"/>
                  <a:pt x="20648" y="20208"/>
                  <a:pt x="20431" y="20186"/>
                </a:cubicBezTo>
                <a:cubicBezTo>
                  <a:pt x="20220" y="20164"/>
                  <a:pt x="18075" y="19452"/>
                  <a:pt x="15680" y="18618"/>
                </a:cubicBezTo>
                <a:cubicBezTo>
                  <a:pt x="11218" y="17061"/>
                  <a:pt x="10277" y="16839"/>
                  <a:pt x="10165" y="17306"/>
                </a:cubicBezTo>
                <a:cubicBezTo>
                  <a:pt x="10098" y="17567"/>
                  <a:pt x="12594" y="18551"/>
                  <a:pt x="17295" y="20102"/>
                </a:cubicBezTo>
                <a:cubicBezTo>
                  <a:pt x="18632" y="20542"/>
                  <a:pt x="19891" y="21031"/>
                  <a:pt x="20091" y="21186"/>
                </a:cubicBezTo>
                <a:cubicBezTo>
                  <a:pt x="20687" y="21670"/>
                  <a:pt x="20498" y="22443"/>
                  <a:pt x="19668" y="22860"/>
                </a:cubicBezTo>
                <a:cubicBezTo>
                  <a:pt x="18955" y="23216"/>
                  <a:pt x="18749" y="23199"/>
                  <a:pt x="17418" y="22715"/>
                </a:cubicBezTo>
                <a:cubicBezTo>
                  <a:pt x="16610" y="22421"/>
                  <a:pt x="15095" y="21898"/>
                  <a:pt x="14048" y="21548"/>
                </a:cubicBezTo>
                <a:cubicBezTo>
                  <a:pt x="12995" y="21198"/>
                  <a:pt x="11647" y="20731"/>
                  <a:pt x="11045" y="20514"/>
                </a:cubicBezTo>
                <a:cubicBezTo>
                  <a:pt x="9686" y="20013"/>
                  <a:pt x="9001" y="19991"/>
                  <a:pt x="9001" y="20436"/>
                </a:cubicBezTo>
                <a:cubicBezTo>
                  <a:pt x="9001" y="20619"/>
                  <a:pt x="9948" y="21092"/>
                  <a:pt x="11107" y="21481"/>
                </a:cubicBezTo>
                <a:cubicBezTo>
                  <a:pt x="16025" y="23121"/>
                  <a:pt x="18153" y="23888"/>
                  <a:pt x="18476" y="24138"/>
                </a:cubicBezTo>
                <a:cubicBezTo>
                  <a:pt x="19150" y="24661"/>
                  <a:pt x="18838" y="26323"/>
                  <a:pt x="17613" y="28758"/>
                </a:cubicBezTo>
                <a:lnTo>
                  <a:pt x="16409" y="31138"/>
                </a:lnTo>
                <a:lnTo>
                  <a:pt x="12360" y="30143"/>
                </a:lnTo>
                <a:cubicBezTo>
                  <a:pt x="10132" y="29598"/>
                  <a:pt x="8271" y="29192"/>
                  <a:pt x="8216" y="29248"/>
                </a:cubicBezTo>
                <a:cubicBezTo>
                  <a:pt x="7759" y="29687"/>
                  <a:pt x="8867" y="30176"/>
                  <a:pt x="12037" y="30932"/>
                </a:cubicBezTo>
                <a:cubicBezTo>
                  <a:pt x="14037" y="31410"/>
                  <a:pt x="15758" y="31855"/>
                  <a:pt x="15852" y="31911"/>
                </a:cubicBezTo>
                <a:cubicBezTo>
                  <a:pt x="15947" y="31966"/>
                  <a:pt x="15780" y="32483"/>
                  <a:pt x="15485" y="33067"/>
                </a:cubicBezTo>
                <a:cubicBezTo>
                  <a:pt x="14872" y="34268"/>
                  <a:pt x="14950" y="34279"/>
                  <a:pt x="12326" y="32589"/>
                </a:cubicBezTo>
                <a:cubicBezTo>
                  <a:pt x="11168" y="31844"/>
                  <a:pt x="10817" y="31727"/>
                  <a:pt x="10550" y="32000"/>
                </a:cubicBezTo>
                <a:cubicBezTo>
                  <a:pt x="10293" y="32261"/>
                  <a:pt x="10310" y="32383"/>
                  <a:pt x="10633" y="32578"/>
                </a:cubicBezTo>
                <a:cubicBezTo>
                  <a:pt x="10856" y="32717"/>
                  <a:pt x="11753" y="33256"/>
                  <a:pt x="12616" y="33773"/>
                </a:cubicBezTo>
                <a:cubicBezTo>
                  <a:pt x="14354" y="34813"/>
                  <a:pt x="14415" y="35346"/>
                  <a:pt x="12783" y="35091"/>
                </a:cubicBezTo>
                <a:cubicBezTo>
                  <a:pt x="12209" y="35002"/>
                  <a:pt x="10260" y="34807"/>
                  <a:pt x="8450" y="34662"/>
                </a:cubicBezTo>
                <a:cubicBezTo>
                  <a:pt x="6645" y="34518"/>
                  <a:pt x="4679" y="34329"/>
                  <a:pt x="4082" y="34234"/>
                </a:cubicBezTo>
                <a:cubicBezTo>
                  <a:pt x="3225" y="34101"/>
                  <a:pt x="3002" y="34145"/>
                  <a:pt x="3002" y="34468"/>
                </a:cubicBezTo>
                <a:cubicBezTo>
                  <a:pt x="3002" y="34918"/>
                  <a:pt x="5676" y="35391"/>
                  <a:pt x="9954" y="35691"/>
                </a:cubicBezTo>
                <a:cubicBezTo>
                  <a:pt x="12382" y="35863"/>
                  <a:pt x="13296" y="36325"/>
                  <a:pt x="11452" y="36453"/>
                </a:cubicBezTo>
                <a:cubicBezTo>
                  <a:pt x="9046" y="36625"/>
                  <a:pt x="8177" y="36825"/>
                  <a:pt x="8177" y="37214"/>
                </a:cubicBezTo>
                <a:cubicBezTo>
                  <a:pt x="8177" y="37531"/>
                  <a:pt x="8422" y="37581"/>
                  <a:pt x="9335" y="37476"/>
                </a:cubicBezTo>
                <a:cubicBezTo>
                  <a:pt x="9970" y="37398"/>
                  <a:pt x="11608" y="37270"/>
                  <a:pt x="12961" y="37181"/>
                </a:cubicBezTo>
                <a:cubicBezTo>
                  <a:pt x="15312" y="37031"/>
                  <a:pt x="15440" y="37053"/>
                  <a:pt x="16031" y="37665"/>
                </a:cubicBezTo>
                <a:lnTo>
                  <a:pt x="16649" y="38298"/>
                </a:lnTo>
                <a:lnTo>
                  <a:pt x="15702" y="38999"/>
                </a:lnTo>
                <a:cubicBezTo>
                  <a:pt x="15184" y="39388"/>
                  <a:pt x="14638" y="39705"/>
                  <a:pt x="14488" y="39705"/>
                </a:cubicBezTo>
                <a:cubicBezTo>
                  <a:pt x="14337" y="39705"/>
                  <a:pt x="14042" y="40033"/>
                  <a:pt x="13842" y="40433"/>
                </a:cubicBezTo>
                <a:lnTo>
                  <a:pt x="13480" y="41161"/>
                </a:lnTo>
                <a:lnTo>
                  <a:pt x="10488" y="41072"/>
                </a:lnTo>
                <a:cubicBezTo>
                  <a:pt x="7575" y="40989"/>
                  <a:pt x="7419" y="40950"/>
                  <a:pt x="4528" y="39677"/>
                </a:cubicBezTo>
                <a:cubicBezTo>
                  <a:pt x="2896" y="38960"/>
                  <a:pt x="1453" y="38376"/>
                  <a:pt x="1325" y="38376"/>
                </a:cubicBezTo>
                <a:cubicBezTo>
                  <a:pt x="1192" y="38376"/>
                  <a:pt x="1091" y="38560"/>
                  <a:pt x="1091" y="38788"/>
                </a:cubicBezTo>
                <a:cubicBezTo>
                  <a:pt x="1091" y="39015"/>
                  <a:pt x="1632" y="39421"/>
                  <a:pt x="2322" y="39710"/>
                </a:cubicBezTo>
                <a:cubicBezTo>
                  <a:pt x="4099" y="40466"/>
                  <a:pt x="5804" y="41250"/>
                  <a:pt x="6272" y="41528"/>
                </a:cubicBezTo>
                <a:cubicBezTo>
                  <a:pt x="6500" y="41662"/>
                  <a:pt x="7508" y="42090"/>
                  <a:pt x="8522" y="42490"/>
                </a:cubicBezTo>
                <a:cubicBezTo>
                  <a:pt x="9536" y="42885"/>
                  <a:pt x="10416" y="43296"/>
                  <a:pt x="10483" y="43396"/>
                </a:cubicBezTo>
                <a:cubicBezTo>
                  <a:pt x="10739" y="43802"/>
                  <a:pt x="11686" y="48817"/>
                  <a:pt x="11547" y="49039"/>
                </a:cubicBezTo>
                <a:cubicBezTo>
                  <a:pt x="11469" y="49167"/>
                  <a:pt x="11040" y="49200"/>
                  <a:pt x="10605" y="49106"/>
                </a:cubicBezTo>
                <a:cubicBezTo>
                  <a:pt x="10009" y="48978"/>
                  <a:pt x="9820" y="49034"/>
                  <a:pt x="9820" y="49328"/>
                </a:cubicBezTo>
                <a:cubicBezTo>
                  <a:pt x="9820" y="49740"/>
                  <a:pt x="10371" y="50040"/>
                  <a:pt x="11146" y="50040"/>
                </a:cubicBezTo>
                <a:cubicBezTo>
                  <a:pt x="11396" y="50040"/>
                  <a:pt x="12310" y="50724"/>
                  <a:pt x="13162" y="51563"/>
                </a:cubicBezTo>
                <a:lnTo>
                  <a:pt x="14716" y="53097"/>
                </a:lnTo>
                <a:lnTo>
                  <a:pt x="13752" y="56005"/>
                </a:lnTo>
                <a:cubicBezTo>
                  <a:pt x="13223" y="57606"/>
                  <a:pt x="12694" y="58996"/>
                  <a:pt x="12588" y="59102"/>
                </a:cubicBezTo>
                <a:cubicBezTo>
                  <a:pt x="12488" y="59202"/>
                  <a:pt x="10856" y="59369"/>
                  <a:pt x="8956" y="59469"/>
                </a:cubicBezTo>
                <a:cubicBezTo>
                  <a:pt x="5910" y="59630"/>
                  <a:pt x="5481" y="59713"/>
                  <a:pt x="5364" y="60147"/>
                </a:cubicBezTo>
                <a:cubicBezTo>
                  <a:pt x="5258" y="60542"/>
                  <a:pt x="4968" y="60642"/>
                  <a:pt x="3849" y="60642"/>
                </a:cubicBezTo>
                <a:cubicBezTo>
                  <a:pt x="2746" y="60642"/>
                  <a:pt x="2450" y="60731"/>
                  <a:pt x="2450" y="61070"/>
                </a:cubicBezTo>
                <a:cubicBezTo>
                  <a:pt x="2450" y="61459"/>
                  <a:pt x="2902" y="61481"/>
                  <a:pt x="7057" y="61309"/>
                </a:cubicBezTo>
                <a:cubicBezTo>
                  <a:pt x="9591" y="61203"/>
                  <a:pt x="11892" y="61103"/>
                  <a:pt x="12159" y="61081"/>
                </a:cubicBezTo>
                <a:cubicBezTo>
                  <a:pt x="12672" y="61036"/>
                  <a:pt x="12956" y="61931"/>
                  <a:pt x="14020" y="66863"/>
                </a:cubicBezTo>
                <a:cubicBezTo>
                  <a:pt x="14270" y="68030"/>
                  <a:pt x="14538" y="69259"/>
                  <a:pt x="14610" y="69598"/>
                </a:cubicBezTo>
                <a:cubicBezTo>
                  <a:pt x="14800" y="70471"/>
                  <a:pt x="15418" y="70148"/>
                  <a:pt x="15334" y="69220"/>
                </a:cubicBezTo>
                <a:cubicBezTo>
                  <a:pt x="15251" y="68297"/>
                  <a:pt x="14571" y="65072"/>
                  <a:pt x="14009" y="62915"/>
                </a:cubicBezTo>
                <a:cubicBezTo>
                  <a:pt x="13591" y="61292"/>
                  <a:pt x="13669" y="61003"/>
                  <a:pt x="14582" y="60858"/>
                </a:cubicBezTo>
                <a:cubicBezTo>
                  <a:pt x="15151" y="60764"/>
                  <a:pt x="15340" y="61009"/>
                  <a:pt x="18872" y="66451"/>
                </a:cubicBezTo>
                <a:cubicBezTo>
                  <a:pt x="19735" y="67785"/>
                  <a:pt x="20615" y="68853"/>
                  <a:pt x="20849" y="68853"/>
                </a:cubicBezTo>
                <a:cubicBezTo>
                  <a:pt x="21384" y="68853"/>
                  <a:pt x="21395" y="68225"/>
                  <a:pt x="20866" y="67802"/>
                </a:cubicBezTo>
                <a:cubicBezTo>
                  <a:pt x="20643" y="67619"/>
                  <a:pt x="20298" y="67157"/>
                  <a:pt x="20097" y="66774"/>
                </a:cubicBezTo>
                <a:cubicBezTo>
                  <a:pt x="19896" y="66384"/>
                  <a:pt x="18911" y="64783"/>
                  <a:pt x="17902" y="63205"/>
                </a:cubicBezTo>
                <a:lnTo>
                  <a:pt x="16075" y="60336"/>
                </a:lnTo>
                <a:lnTo>
                  <a:pt x="17462" y="59758"/>
                </a:lnTo>
                <a:cubicBezTo>
                  <a:pt x="18649" y="59274"/>
                  <a:pt x="18833" y="59102"/>
                  <a:pt x="18732" y="58585"/>
                </a:cubicBezTo>
                <a:cubicBezTo>
                  <a:pt x="18593" y="57895"/>
                  <a:pt x="18788" y="57723"/>
                  <a:pt x="19841" y="57584"/>
                </a:cubicBezTo>
                <a:cubicBezTo>
                  <a:pt x="20253" y="57528"/>
                  <a:pt x="21751" y="57228"/>
                  <a:pt x="23177" y="56911"/>
                </a:cubicBezTo>
                <a:cubicBezTo>
                  <a:pt x="27517" y="55961"/>
                  <a:pt x="27762" y="55933"/>
                  <a:pt x="28068" y="56227"/>
                </a:cubicBezTo>
                <a:cubicBezTo>
                  <a:pt x="28224" y="56383"/>
                  <a:pt x="28358" y="56611"/>
                  <a:pt x="28358" y="56744"/>
                </a:cubicBezTo>
                <a:cubicBezTo>
                  <a:pt x="28358" y="57578"/>
                  <a:pt x="29845" y="61431"/>
                  <a:pt x="30168" y="61431"/>
                </a:cubicBezTo>
                <a:cubicBezTo>
                  <a:pt x="30602" y="61431"/>
                  <a:pt x="30608" y="61364"/>
                  <a:pt x="30296" y="60058"/>
                </a:cubicBezTo>
                <a:cubicBezTo>
                  <a:pt x="30168" y="59524"/>
                  <a:pt x="30162" y="58990"/>
                  <a:pt x="30291" y="58868"/>
                </a:cubicBezTo>
                <a:cubicBezTo>
                  <a:pt x="30413" y="58746"/>
                  <a:pt x="30374" y="58384"/>
                  <a:pt x="30190" y="58073"/>
                </a:cubicBezTo>
                <a:cubicBezTo>
                  <a:pt x="29188" y="56333"/>
                  <a:pt x="28976" y="55883"/>
                  <a:pt x="29115" y="55749"/>
                </a:cubicBezTo>
                <a:cubicBezTo>
                  <a:pt x="29539" y="55338"/>
                  <a:pt x="30062" y="55755"/>
                  <a:pt x="31109" y="57334"/>
                </a:cubicBezTo>
                <a:lnTo>
                  <a:pt x="32268" y="59063"/>
                </a:lnTo>
                <a:lnTo>
                  <a:pt x="33410" y="58902"/>
                </a:lnTo>
                <a:cubicBezTo>
                  <a:pt x="35064" y="58662"/>
                  <a:pt x="35192" y="59163"/>
                  <a:pt x="33705" y="60041"/>
                </a:cubicBezTo>
                <a:cubicBezTo>
                  <a:pt x="32535" y="60731"/>
                  <a:pt x="32173" y="61242"/>
                  <a:pt x="32663" y="61531"/>
                </a:cubicBezTo>
                <a:cubicBezTo>
                  <a:pt x="32780" y="61603"/>
                  <a:pt x="34201" y="60786"/>
                  <a:pt x="35822" y="59719"/>
                </a:cubicBezTo>
                <a:cubicBezTo>
                  <a:pt x="38640" y="57851"/>
                  <a:pt x="40991" y="56889"/>
                  <a:pt x="41704" y="57317"/>
                </a:cubicBezTo>
                <a:cubicBezTo>
                  <a:pt x="41866" y="57412"/>
                  <a:pt x="41988" y="57906"/>
                  <a:pt x="41988" y="58407"/>
                </a:cubicBezTo>
                <a:cubicBezTo>
                  <a:pt x="41988" y="59435"/>
                  <a:pt x="42645" y="59685"/>
                  <a:pt x="42896" y="58757"/>
                </a:cubicBezTo>
                <a:cubicBezTo>
                  <a:pt x="43119" y="57940"/>
                  <a:pt x="43709" y="58284"/>
                  <a:pt x="44116" y="59457"/>
                </a:cubicBezTo>
                <a:cubicBezTo>
                  <a:pt x="44311" y="60025"/>
                  <a:pt x="44511" y="60525"/>
                  <a:pt x="44567" y="60575"/>
                </a:cubicBezTo>
                <a:cubicBezTo>
                  <a:pt x="44617" y="60625"/>
                  <a:pt x="44974" y="60380"/>
                  <a:pt x="45358" y="60036"/>
                </a:cubicBezTo>
                <a:cubicBezTo>
                  <a:pt x="45820" y="59619"/>
                  <a:pt x="46010" y="59230"/>
                  <a:pt x="45915" y="58879"/>
                </a:cubicBezTo>
                <a:cubicBezTo>
                  <a:pt x="45837" y="58585"/>
                  <a:pt x="45937" y="58223"/>
                  <a:pt x="46138" y="58073"/>
                </a:cubicBezTo>
                <a:cubicBezTo>
                  <a:pt x="46455" y="57829"/>
                  <a:pt x="49541" y="57039"/>
                  <a:pt x="55485" y="55671"/>
                </a:cubicBezTo>
                <a:cubicBezTo>
                  <a:pt x="57195" y="55277"/>
                  <a:pt x="57557" y="55077"/>
                  <a:pt x="58883" y="53759"/>
                </a:cubicBezTo>
                <a:cubicBezTo>
                  <a:pt x="59701" y="52953"/>
                  <a:pt x="60543" y="52325"/>
                  <a:pt x="60754" y="52369"/>
                </a:cubicBezTo>
                <a:cubicBezTo>
                  <a:pt x="60966" y="52419"/>
                  <a:pt x="61339" y="52286"/>
                  <a:pt x="61584" y="52069"/>
                </a:cubicBezTo>
                <a:cubicBezTo>
                  <a:pt x="61829" y="51858"/>
                  <a:pt x="62776" y="51608"/>
                  <a:pt x="63684" y="51507"/>
                </a:cubicBezTo>
                <a:cubicBezTo>
                  <a:pt x="65550" y="51302"/>
                  <a:pt x="65812" y="51452"/>
                  <a:pt x="66118" y="52953"/>
                </a:cubicBezTo>
                <a:cubicBezTo>
                  <a:pt x="66664" y="55599"/>
                  <a:pt x="67288" y="56578"/>
                  <a:pt x="67723" y="55471"/>
                </a:cubicBezTo>
                <a:cubicBezTo>
                  <a:pt x="67812" y="55255"/>
                  <a:pt x="68051" y="55071"/>
                  <a:pt x="68263" y="55071"/>
                </a:cubicBezTo>
                <a:cubicBezTo>
                  <a:pt x="68686" y="55071"/>
                  <a:pt x="68982" y="54293"/>
                  <a:pt x="68987" y="53136"/>
                </a:cubicBezTo>
                <a:cubicBezTo>
                  <a:pt x="68993" y="51419"/>
                  <a:pt x="69566" y="50090"/>
                  <a:pt x="70586" y="49412"/>
                </a:cubicBezTo>
                <a:cubicBezTo>
                  <a:pt x="72190" y="48350"/>
                  <a:pt x="72541" y="48400"/>
                  <a:pt x="72964" y="49773"/>
                </a:cubicBezTo>
                <a:cubicBezTo>
                  <a:pt x="73170" y="50429"/>
                  <a:pt x="73343" y="51535"/>
                  <a:pt x="73343" y="52236"/>
                </a:cubicBezTo>
                <a:cubicBezTo>
                  <a:pt x="73349" y="53353"/>
                  <a:pt x="73182" y="53720"/>
                  <a:pt x="71978" y="55266"/>
                </a:cubicBezTo>
                <a:cubicBezTo>
                  <a:pt x="70987" y="56539"/>
                  <a:pt x="70692" y="57100"/>
                  <a:pt x="70909" y="57306"/>
                </a:cubicBezTo>
                <a:cubicBezTo>
                  <a:pt x="71126" y="57512"/>
                  <a:pt x="71432" y="57339"/>
                  <a:pt x="71984" y="56700"/>
                </a:cubicBezTo>
                <a:cubicBezTo>
                  <a:pt x="72558" y="56038"/>
                  <a:pt x="72892" y="55861"/>
                  <a:pt x="73304" y="55988"/>
                </a:cubicBezTo>
                <a:cubicBezTo>
                  <a:pt x="73711" y="56116"/>
                  <a:pt x="73900" y="56005"/>
                  <a:pt x="74034" y="55594"/>
                </a:cubicBezTo>
                <a:cubicBezTo>
                  <a:pt x="74257" y="54910"/>
                  <a:pt x="75254" y="54498"/>
                  <a:pt x="75744" y="54882"/>
                </a:cubicBezTo>
                <a:cubicBezTo>
                  <a:pt x="76423" y="55416"/>
                  <a:pt x="76618" y="54704"/>
                  <a:pt x="76145" y="53414"/>
                </a:cubicBezTo>
                <a:cubicBezTo>
                  <a:pt x="75710" y="52252"/>
                  <a:pt x="75705" y="52141"/>
                  <a:pt x="76123" y="51730"/>
                </a:cubicBezTo>
                <a:cubicBezTo>
                  <a:pt x="76546" y="51318"/>
                  <a:pt x="76613" y="51352"/>
                  <a:pt x="76997" y="52252"/>
                </a:cubicBezTo>
                <a:cubicBezTo>
                  <a:pt x="77677" y="53831"/>
                  <a:pt x="78044" y="53464"/>
                  <a:pt x="77944" y="51302"/>
                </a:cubicBezTo>
                <a:lnTo>
                  <a:pt x="77844" y="49373"/>
                </a:lnTo>
                <a:lnTo>
                  <a:pt x="80512" y="49300"/>
                </a:lnTo>
                <a:cubicBezTo>
                  <a:pt x="82629" y="49245"/>
                  <a:pt x="83163" y="49150"/>
                  <a:pt x="83163" y="48839"/>
                </a:cubicBezTo>
                <a:cubicBezTo>
                  <a:pt x="83163" y="48533"/>
                  <a:pt x="82734" y="48444"/>
                  <a:pt x="81136" y="48444"/>
                </a:cubicBezTo>
                <a:cubicBezTo>
                  <a:pt x="80022" y="48444"/>
                  <a:pt x="79047" y="48355"/>
                  <a:pt x="78975" y="48239"/>
                </a:cubicBezTo>
                <a:cubicBezTo>
                  <a:pt x="78523" y="47533"/>
                  <a:pt x="81264" y="45954"/>
                  <a:pt x="85893" y="44264"/>
                </a:cubicBezTo>
                <a:cubicBezTo>
                  <a:pt x="87469" y="43685"/>
                  <a:pt x="90271" y="42485"/>
                  <a:pt x="92132" y="41589"/>
                </a:cubicBezTo>
                <a:cubicBezTo>
                  <a:pt x="94594" y="40400"/>
                  <a:pt x="95602" y="40033"/>
                  <a:pt x="95852" y="40233"/>
                </a:cubicBezTo>
                <a:cubicBezTo>
                  <a:pt x="96042" y="40389"/>
                  <a:pt x="96460" y="41106"/>
                  <a:pt x="96777" y="41829"/>
                </a:cubicBezTo>
                <a:cubicBezTo>
                  <a:pt x="97100" y="42557"/>
                  <a:pt x="97535" y="43146"/>
                  <a:pt x="97757" y="43146"/>
                </a:cubicBezTo>
                <a:cubicBezTo>
                  <a:pt x="97980" y="43146"/>
                  <a:pt x="98164" y="43018"/>
                  <a:pt x="98164" y="42863"/>
                </a:cubicBezTo>
                <a:cubicBezTo>
                  <a:pt x="98164" y="42624"/>
                  <a:pt x="97245" y="40494"/>
                  <a:pt x="96883" y="39899"/>
                </a:cubicBezTo>
                <a:cubicBezTo>
                  <a:pt x="96738" y="39660"/>
                  <a:pt x="98537" y="38876"/>
                  <a:pt x="101696" y="37798"/>
                </a:cubicBezTo>
                <a:cubicBezTo>
                  <a:pt x="102960" y="37370"/>
                  <a:pt x="104202" y="36903"/>
                  <a:pt x="104453" y="36769"/>
                </a:cubicBezTo>
                <a:cubicBezTo>
                  <a:pt x="104809" y="36586"/>
                  <a:pt x="105171" y="36758"/>
                  <a:pt x="105974" y="37481"/>
                </a:cubicBezTo>
                <a:cubicBezTo>
                  <a:pt x="106553" y="38004"/>
                  <a:pt x="107550" y="38849"/>
                  <a:pt x="108196" y="39366"/>
                </a:cubicBezTo>
                <a:cubicBezTo>
                  <a:pt x="108842" y="39888"/>
                  <a:pt x="109310" y="40455"/>
                  <a:pt x="109249" y="40622"/>
                </a:cubicBezTo>
                <a:cubicBezTo>
                  <a:pt x="109182" y="40783"/>
                  <a:pt x="109360" y="40933"/>
                  <a:pt x="109644" y="40956"/>
                </a:cubicBezTo>
                <a:cubicBezTo>
                  <a:pt x="109928" y="40972"/>
                  <a:pt x="110162" y="40828"/>
                  <a:pt x="110162" y="40628"/>
                </a:cubicBezTo>
                <a:cubicBezTo>
                  <a:pt x="110162" y="40428"/>
                  <a:pt x="111783" y="39410"/>
                  <a:pt x="113772" y="38376"/>
                </a:cubicBezTo>
                <a:cubicBezTo>
                  <a:pt x="115761" y="37337"/>
                  <a:pt x="117571" y="36380"/>
                  <a:pt x="117794" y="36247"/>
                </a:cubicBezTo>
                <a:cubicBezTo>
                  <a:pt x="118022" y="36113"/>
                  <a:pt x="118607" y="35808"/>
                  <a:pt x="119092" y="35569"/>
                </a:cubicBezTo>
                <a:cubicBezTo>
                  <a:pt x="119922" y="35163"/>
                  <a:pt x="120317" y="34407"/>
                  <a:pt x="119704" y="34407"/>
                </a:cubicBezTo>
                <a:cubicBezTo>
                  <a:pt x="119448" y="34407"/>
                  <a:pt x="115878" y="36180"/>
                  <a:pt x="111538" y="38471"/>
                </a:cubicBezTo>
                <a:lnTo>
                  <a:pt x="109795" y="39388"/>
                </a:lnTo>
                <a:lnTo>
                  <a:pt x="107561" y="37542"/>
                </a:lnTo>
                <a:lnTo>
                  <a:pt x="105339" y="35702"/>
                </a:lnTo>
                <a:lnTo>
                  <a:pt x="105160" y="32733"/>
                </a:lnTo>
                <a:cubicBezTo>
                  <a:pt x="105066" y="31099"/>
                  <a:pt x="104988" y="29014"/>
                  <a:pt x="104982" y="28108"/>
                </a:cubicBezTo>
                <a:lnTo>
                  <a:pt x="104977" y="26451"/>
                </a:lnTo>
                <a:lnTo>
                  <a:pt x="106141" y="25956"/>
                </a:lnTo>
                <a:cubicBezTo>
                  <a:pt x="106776" y="25678"/>
                  <a:pt x="109126" y="24794"/>
                  <a:pt x="111371" y="23988"/>
                </a:cubicBezTo>
                <a:cubicBezTo>
                  <a:pt x="113616" y="23188"/>
                  <a:pt x="115510" y="22387"/>
                  <a:pt x="115571" y="22209"/>
                </a:cubicBezTo>
                <a:cubicBezTo>
                  <a:pt x="115727" y="21748"/>
                  <a:pt x="114240" y="21993"/>
                  <a:pt x="112346" y="22732"/>
                </a:cubicBezTo>
                <a:cubicBezTo>
                  <a:pt x="111516" y="23049"/>
                  <a:pt x="110541" y="23405"/>
                  <a:pt x="110162" y="23527"/>
                </a:cubicBezTo>
                <a:cubicBezTo>
                  <a:pt x="109789" y="23649"/>
                  <a:pt x="108619" y="24072"/>
                  <a:pt x="107572" y="24461"/>
                </a:cubicBezTo>
                <a:cubicBezTo>
                  <a:pt x="104659" y="25539"/>
                  <a:pt x="104492" y="25567"/>
                  <a:pt x="101356" y="25773"/>
                </a:cubicBezTo>
                <a:cubicBezTo>
                  <a:pt x="99089" y="25923"/>
                  <a:pt x="98437" y="26062"/>
                  <a:pt x="98437" y="26357"/>
                </a:cubicBezTo>
                <a:cubicBezTo>
                  <a:pt x="98437" y="26668"/>
                  <a:pt x="98938" y="26718"/>
                  <a:pt x="101228" y="26657"/>
                </a:cubicBezTo>
                <a:lnTo>
                  <a:pt x="104024" y="26579"/>
                </a:lnTo>
                <a:lnTo>
                  <a:pt x="104241" y="30404"/>
                </a:lnTo>
                <a:cubicBezTo>
                  <a:pt x="104364" y="32505"/>
                  <a:pt x="104358" y="34318"/>
                  <a:pt x="104236" y="34440"/>
                </a:cubicBezTo>
                <a:cubicBezTo>
                  <a:pt x="104113" y="34557"/>
                  <a:pt x="103422" y="34123"/>
                  <a:pt x="102698" y="33473"/>
                </a:cubicBezTo>
                <a:cubicBezTo>
                  <a:pt x="101980" y="32817"/>
                  <a:pt x="101217" y="32277"/>
                  <a:pt x="101016" y="32277"/>
                </a:cubicBezTo>
                <a:cubicBezTo>
                  <a:pt x="100810" y="32277"/>
                  <a:pt x="99690" y="32717"/>
                  <a:pt x="98515" y="33239"/>
                </a:cubicBezTo>
                <a:cubicBezTo>
                  <a:pt x="94532" y="35029"/>
                  <a:pt x="94733" y="34974"/>
                  <a:pt x="94237" y="34440"/>
                </a:cubicBezTo>
                <a:cubicBezTo>
                  <a:pt x="93825" y="33995"/>
                  <a:pt x="93881" y="33906"/>
                  <a:pt x="95095" y="33067"/>
                </a:cubicBezTo>
                <a:cubicBezTo>
                  <a:pt x="95808" y="32578"/>
                  <a:pt x="96460" y="32083"/>
                  <a:pt x="96543" y="31972"/>
                </a:cubicBezTo>
                <a:cubicBezTo>
                  <a:pt x="96621" y="31861"/>
                  <a:pt x="97718" y="31021"/>
                  <a:pt x="98983" y="30104"/>
                </a:cubicBezTo>
                <a:cubicBezTo>
                  <a:pt x="100253" y="29186"/>
                  <a:pt x="101334" y="28219"/>
                  <a:pt x="101384" y="27969"/>
                </a:cubicBezTo>
                <a:cubicBezTo>
                  <a:pt x="101562" y="27068"/>
                  <a:pt x="101239" y="27268"/>
                  <a:pt x="96504" y="30804"/>
                </a:cubicBezTo>
                <a:lnTo>
                  <a:pt x="95251" y="31738"/>
                </a:lnTo>
                <a:lnTo>
                  <a:pt x="92917" y="27168"/>
                </a:lnTo>
                <a:cubicBezTo>
                  <a:pt x="90756" y="22965"/>
                  <a:pt x="90611" y="22576"/>
                  <a:pt x="91029" y="22209"/>
                </a:cubicBezTo>
                <a:cubicBezTo>
                  <a:pt x="91274" y="21987"/>
                  <a:pt x="91708" y="21481"/>
                  <a:pt x="91981" y="21070"/>
                </a:cubicBezTo>
                <a:cubicBezTo>
                  <a:pt x="92705" y="19974"/>
                  <a:pt x="93257" y="20542"/>
                  <a:pt x="93257" y="22382"/>
                </a:cubicBezTo>
                <a:cubicBezTo>
                  <a:pt x="93257" y="23521"/>
                  <a:pt x="93340" y="23805"/>
                  <a:pt x="93702" y="23805"/>
                </a:cubicBezTo>
                <a:cubicBezTo>
                  <a:pt x="94092" y="23805"/>
                  <a:pt x="94126" y="23533"/>
                  <a:pt x="93959" y="21520"/>
                </a:cubicBezTo>
                <a:lnTo>
                  <a:pt x="93769" y="19241"/>
                </a:lnTo>
                <a:lnTo>
                  <a:pt x="95474" y="17350"/>
                </a:lnTo>
                <a:cubicBezTo>
                  <a:pt x="96415" y="16305"/>
                  <a:pt x="97401" y="15243"/>
                  <a:pt x="97668" y="14982"/>
                </a:cubicBezTo>
                <a:cubicBezTo>
                  <a:pt x="98220" y="14454"/>
                  <a:pt x="98298" y="14104"/>
                  <a:pt x="97902" y="13870"/>
                </a:cubicBezTo>
                <a:cubicBezTo>
                  <a:pt x="97752" y="13781"/>
                  <a:pt x="98248" y="12881"/>
                  <a:pt x="99005" y="11869"/>
                </a:cubicBezTo>
                <a:cubicBezTo>
                  <a:pt x="100231" y="10229"/>
                  <a:pt x="100481" y="9489"/>
                  <a:pt x="99813" y="9489"/>
                </a:cubicBezTo>
                <a:cubicBezTo>
                  <a:pt x="99690" y="9489"/>
                  <a:pt x="98443" y="11052"/>
                  <a:pt x="97033" y="12958"/>
                </a:cubicBezTo>
                <a:cubicBezTo>
                  <a:pt x="93023" y="18407"/>
                  <a:pt x="93084" y="18362"/>
                  <a:pt x="92031" y="17612"/>
                </a:cubicBezTo>
                <a:cubicBezTo>
                  <a:pt x="91552" y="17273"/>
                  <a:pt x="91652" y="17006"/>
                  <a:pt x="93892" y="12642"/>
                </a:cubicBezTo>
                <a:cubicBezTo>
                  <a:pt x="96142" y="8266"/>
                  <a:pt x="96638" y="6932"/>
                  <a:pt x="95953" y="7154"/>
                </a:cubicBezTo>
                <a:cubicBezTo>
                  <a:pt x="95613" y="7266"/>
                  <a:pt x="94850" y="8617"/>
                  <a:pt x="92560" y="13198"/>
                </a:cubicBezTo>
                <a:cubicBezTo>
                  <a:pt x="91725" y="14876"/>
                  <a:pt x="90895" y="16394"/>
                  <a:pt x="90717" y="16567"/>
                </a:cubicBezTo>
                <a:cubicBezTo>
                  <a:pt x="90466" y="16817"/>
                  <a:pt x="89742" y="16800"/>
                  <a:pt x="87391" y="16483"/>
                </a:cubicBezTo>
                <a:cubicBezTo>
                  <a:pt x="84339" y="16072"/>
                  <a:pt x="83013" y="15666"/>
                  <a:pt x="83186" y="15188"/>
                </a:cubicBezTo>
                <a:cubicBezTo>
                  <a:pt x="83236" y="15043"/>
                  <a:pt x="84511" y="13920"/>
                  <a:pt x="86015" y="12703"/>
                </a:cubicBezTo>
                <a:cubicBezTo>
                  <a:pt x="89508" y="9879"/>
                  <a:pt x="91090" y="8394"/>
                  <a:pt x="90912" y="8116"/>
                </a:cubicBezTo>
                <a:cubicBezTo>
                  <a:pt x="90834" y="7994"/>
                  <a:pt x="90678" y="7899"/>
                  <a:pt x="90577" y="7905"/>
                </a:cubicBezTo>
                <a:cubicBezTo>
                  <a:pt x="90366" y="7905"/>
                  <a:pt x="87285" y="10334"/>
                  <a:pt x="84294" y="12864"/>
                </a:cubicBezTo>
                <a:cubicBezTo>
                  <a:pt x="83219" y="13776"/>
                  <a:pt x="82233" y="14526"/>
                  <a:pt x="82105" y="14526"/>
                </a:cubicBezTo>
                <a:cubicBezTo>
                  <a:pt x="81983" y="14526"/>
                  <a:pt x="81559" y="14287"/>
                  <a:pt x="81180" y="13998"/>
                </a:cubicBezTo>
                <a:cubicBezTo>
                  <a:pt x="80802" y="13703"/>
                  <a:pt x="80378" y="13464"/>
                  <a:pt x="80233" y="13464"/>
                </a:cubicBezTo>
                <a:cubicBezTo>
                  <a:pt x="80094" y="13464"/>
                  <a:pt x="79766" y="13236"/>
                  <a:pt x="79504" y="12958"/>
                </a:cubicBezTo>
                <a:cubicBezTo>
                  <a:pt x="79108" y="12536"/>
                  <a:pt x="79080" y="12291"/>
                  <a:pt x="79325" y="11435"/>
                </a:cubicBezTo>
                <a:cubicBezTo>
                  <a:pt x="79727" y="10040"/>
                  <a:pt x="79699" y="9223"/>
                  <a:pt x="79248" y="9223"/>
                </a:cubicBezTo>
                <a:cubicBezTo>
                  <a:pt x="78858" y="9223"/>
                  <a:pt x="78540" y="9995"/>
                  <a:pt x="78535" y="10979"/>
                </a:cubicBezTo>
                <a:cubicBezTo>
                  <a:pt x="78529" y="12030"/>
                  <a:pt x="77894" y="12208"/>
                  <a:pt x="76785" y="11474"/>
                </a:cubicBezTo>
                <a:cubicBezTo>
                  <a:pt x="76234" y="11113"/>
                  <a:pt x="75722" y="10818"/>
                  <a:pt x="75655" y="10818"/>
                </a:cubicBezTo>
                <a:cubicBezTo>
                  <a:pt x="75593" y="10818"/>
                  <a:pt x="74942" y="10457"/>
                  <a:pt x="74212" y="10018"/>
                </a:cubicBezTo>
                <a:cubicBezTo>
                  <a:pt x="73477" y="9584"/>
                  <a:pt x="72797" y="9223"/>
                  <a:pt x="72702" y="9223"/>
                </a:cubicBezTo>
                <a:cubicBezTo>
                  <a:pt x="72329" y="9223"/>
                  <a:pt x="72552" y="10240"/>
                  <a:pt x="72959" y="10390"/>
                </a:cubicBezTo>
                <a:cubicBezTo>
                  <a:pt x="73443" y="10568"/>
                  <a:pt x="73232" y="11085"/>
                  <a:pt x="72675" y="11085"/>
                </a:cubicBezTo>
                <a:cubicBezTo>
                  <a:pt x="72474" y="11085"/>
                  <a:pt x="71249" y="11685"/>
                  <a:pt x="69951" y="12430"/>
                </a:cubicBezTo>
                <a:cubicBezTo>
                  <a:pt x="67712" y="13709"/>
                  <a:pt x="67216" y="13837"/>
                  <a:pt x="67216" y="13114"/>
                </a:cubicBezTo>
                <a:cubicBezTo>
                  <a:pt x="67216" y="12942"/>
                  <a:pt x="67032" y="12803"/>
                  <a:pt x="66809" y="12803"/>
                </a:cubicBezTo>
                <a:cubicBezTo>
                  <a:pt x="66536" y="12803"/>
                  <a:pt x="66391" y="13075"/>
                  <a:pt x="66386" y="13587"/>
                </a:cubicBezTo>
                <a:cubicBezTo>
                  <a:pt x="66375" y="14159"/>
                  <a:pt x="66163" y="14487"/>
                  <a:pt x="65584" y="14826"/>
                </a:cubicBezTo>
                <a:cubicBezTo>
                  <a:pt x="65144" y="15088"/>
                  <a:pt x="64731" y="15249"/>
                  <a:pt x="64665" y="15182"/>
                </a:cubicBezTo>
                <a:cubicBezTo>
                  <a:pt x="64598" y="15116"/>
                  <a:pt x="64264" y="14037"/>
                  <a:pt x="63929" y="12786"/>
                </a:cubicBezTo>
                <a:cubicBezTo>
                  <a:pt x="63344" y="10574"/>
                  <a:pt x="63333" y="10501"/>
                  <a:pt x="63835" y="10201"/>
                </a:cubicBezTo>
                <a:cubicBezTo>
                  <a:pt x="64381" y="9867"/>
                  <a:pt x="64542" y="9223"/>
                  <a:pt x="64074" y="9223"/>
                </a:cubicBezTo>
                <a:cubicBezTo>
                  <a:pt x="63918" y="9223"/>
                  <a:pt x="62726" y="9879"/>
                  <a:pt x="61428" y="10679"/>
                </a:cubicBezTo>
                <a:cubicBezTo>
                  <a:pt x="60125" y="11480"/>
                  <a:pt x="59172" y="12136"/>
                  <a:pt x="59306" y="12136"/>
                </a:cubicBezTo>
                <a:cubicBezTo>
                  <a:pt x="59445" y="12136"/>
                  <a:pt x="58961" y="12731"/>
                  <a:pt x="58231" y="13448"/>
                </a:cubicBezTo>
                <a:lnTo>
                  <a:pt x="56911" y="14760"/>
                </a:lnTo>
                <a:lnTo>
                  <a:pt x="56081" y="13909"/>
                </a:lnTo>
                <a:cubicBezTo>
                  <a:pt x="55624" y="13448"/>
                  <a:pt x="54270" y="12002"/>
                  <a:pt x="53078" y="10696"/>
                </a:cubicBezTo>
                <a:lnTo>
                  <a:pt x="50917" y="8333"/>
                </a:lnTo>
                <a:lnTo>
                  <a:pt x="51703" y="7677"/>
                </a:lnTo>
                <a:cubicBezTo>
                  <a:pt x="54922" y="5009"/>
                  <a:pt x="55880" y="3924"/>
                  <a:pt x="55039" y="3924"/>
                </a:cubicBezTo>
                <a:cubicBezTo>
                  <a:pt x="54755" y="3924"/>
                  <a:pt x="52393" y="5765"/>
                  <a:pt x="51190" y="6915"/>
                </a:cubicBezTo>
                <a:cubicBezTo>
                  <a:pt x="50589" y="7494"/>
                  <a:pt x="50277" y="7338"/>
                  <a:pt x="50098" y="6376"/>
                </a:cubicBezTo>
                <a:cubicBezTo>
                  <a:pt x="50020" y="5976"/>
                  <a:pt x="49753" y="4931"/>
                  <a:pt x="49497" y="4052"/>
                </a:cubicBezTo>
                <a:cubicBezTo>
                  <a:pt x="49241" y="3179"/>
                  <a:pt x="48884" y="1940"/>
                  <a:pt x="48711" y="1295"/>
                </a:cubicBezTo>
                <a:cubicBezTo>
                  <a:pt x="48522" y="589"/>
                  <a:pt x="48277" y="150"/>
                  <a:pt x="48076" y="33"/>
                </a:cubicBezTo>
                <a:close/>
                <a:moveTo>
                  <a:pt x="43063" y="15883"/>
                </a:moveTo>
                <a:cubicBezTo>
                  <a:pt x="42874" y="15916"/>
                  <a:pt x="42807" y="16011"/>
                  <a:pt x="42807" y="16172"/>
                </a:cubicBezTo>
                <a:cubicBezTo>
                  <a:pt x="42807" y="16461"/>
                  <a:pt x="43381" y="16689"/>
                  <a:pt x="44784" y="16972"/>
                </a:cubicBezTo>
                <a:cubicBezTo>
                  <a:pt x="47425" y="17495"/>
                  <a:pt x="47352" y="17489"/>
                  <a:pt x="47352" y="17039"/>
                </a:cubicBezTo>
                <a:cubicBezTo>
                  <a:pt x="47352" y="16600"/>
                  <a:pt x="46132" y="16183"/>
                  <a:pt x="44105" y="15933"/>
                </a:cubicBezTo>
                <a:cubicBezTo>
                  <a:pt x="43581" y="15872"/>
                  <a:pt x="43258" y="15849"/>
                  <a:pt x="43063" y="15883"/>
                </a:cubicBezTo>
                <a:close/>
                <a:moveTo>
                  <a:pt x="284" y="35502"/>
                </a:moveTo>
                <a:cubicBezTo>
                  <a:pt x="50" y="35469"/>
                  <a:pt x="0" y="35591"/>
                  <a:pt x="0" y="35835"/>
                </a:cubicBezTo>
                <a:cubicBezTo>
                  <a:pt x="0" y="36041"/>
                  <a:pt x="462" y="36447"/>
                  <a:pt x="1024" y="36747"/>
                </a:cubicBezTo>
                <a:cubicBezTo>
                  <a:pt x="2261" y="37398"/>
                  <a:pt x="2267" y="37398"/>
                  <a:pt x="2662" y="37009"/>
                </a:cubicBezTo>
                <a:cubicBezTo>
                  <a:pt x="2902" y="36775"/>
                  <a:pt x="2668" y="36558"/>
                  <a:pt x="1693" y="36091"/>
                </a:cubicBezTo>
                <a:cubicBezTo>
                  <a:pt x="935" y="35735"/>
                  <a:pt x="518" y="35535"/>
                  <a:pt x="284" y="35502"/>
                </a:cubicBezTo>
                <a:close/>
                <a:moveTo>
                  <a:pt x="62548" y="59819"/>
                </a:moveTo>
                <a:cubicBezTo>
                  <a:pt x="62325" y="59841"/>
                  <a:pt x="62080" y="59986"/>
                  <a:pt x="61768" y="60208"/>
                </a:cubicBezTo>
                <a:cubicBezTo>
                  <a:pt x="61322" y="60525"/>
                  <a:pt x="61289" y="60703"/>
                  <a:pt x="61556" y="61731"/>
                </a:cubicBezTo>
                <a:cubicBezTo>
                  <a:pt x="61723" y="62371"/>
                  <a:pt x="62119" y="63938"/>
                  <a:pt x="62442" y="65217"/>
                </a:cubicBezTo>
                <a:lnTo>
                  <a:pt x="63021" y="67552"/>
                </a:lnTo>
                <a:lnTo>
                  <a:pt x="60843" y="69859"/>
                </a:lnTo>
                <a:cubicBezTo>
                  <a:pt x="59646" y="71127"/>
                  <a:pt x="58125" y="72678"/>
                  <a:pt x="57462" y="73300"/>
                </a:cubicBezTo>
                <a:lnTo>
                  <a:pt x="56265" y="74440"/>
                </a:lnTo>
                <a:lnTo>
                  <a:pt x="54510" y="74168"/>
                </a:lnTo>
                <a:cubicBezTo>
                  <a:pt x="53546" y="74018"/>
                  <a:pt x="52332" y="73773"/>
                  <a:pt x="51808" y="73628"/>
                </a:cubicBezTo>
                <a:cubicBezTo>
                  <a:pt x="50243" y="73189"/>
                  <a:pt x="48812" y="73284"/>
                  <a:pt x="48773" y="73823"/>
                </a:cubicBezTo>
                <a:cubicBezTo>
                  <a:pt x="48684" y="75091"/>
                  <a:pt x="48828" y="75218"/>
                  <a:pt x="54154" y="78788"/>
                </a:cubicBezTo>
                <a:cubicBezTo>
                  <a:pt x="55357" y="79594"/>
                  <a:pt x="55635" y="79955"/>
                  <a:pt x="56159" y="81378"/>
                </a:cubicBezTo>
                <a:cubicBezTo>
                  <a:pt x="56911" y="83430"/>
                  <a:pt x="58493" y="87432"/>
                  <a:pt x="59133" y="88917"/>
                </a:cubicBezTo>
                <a:cubicBezTo>
                  <a:pt x="59417" y="89584"/>
                  <a:pt x="60866" y="91341"/>
                  <a:pt x="62687" y="93231"/>
                </a:cubicBezTo>
                <a:lnTo>
                  <a:pt x="65773" y="96428"/>
                </a:lnTo>
                <a:lnTo>
                  <a:pt x="64609" y="97884"/>
                </a:lnTo>
                <a:cubicBezTo>
                  <a:pt x="63974" y="98690"/>
                  <a:pt x="63344" y="99413"/>
                  <a:pt x="63216" y="99491"/>
                </a:cubicBezTo>
                <a:cubicBezTo>
                  <a:pt x="63088" y="99563"/>
                  <a:pt x="62988" y="99947"/>
                  <a:pt x="62988" y="100336"/>
                </a:cubicBezTo>
                <a:cubicBezTo>
                  <a:pt x="62988" y="100892"/>
                  <a:pt x="63745" y="101776"/>
                  <a:pt x="66447" y="104405"/>
                </a:cubicBezTo>
                <a:lnTo>
                  <a:pt x="69895" y="107774"/>
                </a:lnTo>
                <a:lnTo>
                  <a:pt x="69104" y="108753"/>
                </a:lnTo>
                <a:cubicBezTo>
                  <a:pt x="67444" y="110782"/>
                  <a:pt x="67060" y="111405"/>
                  <a:pt x="67132" y="111966"/>
                </a:cubicBezTo>
                <a:cubicBezTo>
                  <a:pt x="67177" y="112289"/>
                  <a:pt x="68848" y="114229"/>
                  <a:pt x="70848" y="116280"/>
                </a:cubicBezTo>
                <a:cubicBezTo>
                  <a:pt x="73895" y="119399"/>
                  <a:pt x="74613" y="120000"/>
                  <a:pt x="75276" y="120000"/>
                </a:cubicBezTo>
                <a:cubicBezTo>
                  <a:pt x="75894" y="120000"/>
                  <a:pt x="76106" y="119855"/>
                  <a:pt x="76240" y="119332"/>
                </a:cubicBezTo>
                <a:cubicBezTo>
                  <a:pt x="76423" y="118621"/>
                  <a:pt x="76273" y="118432"/>
                  <a:pt x="71722" y="113829"/>
                </a:cubicBezTo>
                <a:cubicBezTo>
                  <a:pt x="70747" y="112839"/>
                  <a:pt x="69901" y="111938"/>
                  <a:pt x="69862" y="111822"/>
                </a:cubicBezTo>
                <a:cubicBezTo>
                  <a:pt x="69817" y="111705"/>
                  <a:pt x="70408" y="110843"/>
                  <a:pt x="71160" y="109909"/>
                </a:cubicBezTo>
                <a:cubicBezTo>
                  <a:pt x="71911" y="108975"/>
                  <a:pt x="72524" y="107969"/>
                  <a:pt x="72524" y="107674"/>
                </a:cubicBezTo>
                <a:cubicBezTo>
                  <a:pt x="72530" y="107341"/>
                  <a:pt x="71260" y="105906"/>
                  <a:pt x="69121" y="103833"/>
                </a:cubicBezTo>
                <a:cubicBezTo>
                  <a:pt x="67244" y="102015"/>
                  <a:pt x="65762" y="100391"/>
                  <a:pt x="65829" y="100225"/>
                </a:cubicBezTo>
                <a:cubicBezTo>
                  <a:pt x="65896" y="100058"/>
                  <a:pt x="66508" y="99196"/>
                  <a:pt x="67193" y="98323"/>
                </a:cubicBezTo>
                <a:cubicBezTo>
                  <a:pt x="67884" y="97445"/>
                  <a:pt x="68441" y="96533"/>
                  <a:pt x="68441" y="96289"/>
                </a:cubicBezTo>
                <a:cubicBezTo>
                  <a:pt x="68441" y="96050"/>
                  <a:pt x="67054" y="94421"/>
                  <a:pt x="65372" y="92681"/>
                </a:cubicBezTo>
                <a:cubicBezTo>
                  <a:pt x="63684" y="90940"/>
                  <a:pt x="62275" y="89417"/>
                  <a:pt x="62230" y="89289"/>
                </a:cubicBezTo>
                <a:cubicBezTo>
                  <a:pt x="62186" y="89161"/>
                  <a:pt x="62576" y="88294"/>
                  <a:pt x="63099" y="87360"/>
                </a:cubicBezTo>
                <a:lnTo>
                  <a:pt x="64063" y="85665"/>
                </a:lnTo>
                <a:lnTo>
                  <a:pt x="67004" y="84525"/>
                </a:lnTo>
                <a:cubicBezTo>
                  <a:pt x="68619" y="83897"/>
                  <a:pt x="70708" y="83079"/>
                  <a:pt x="71644" y="82707"/>
                </a:cubicBezTo>
                <a:lnTo>
                  <a:pt x="73343" y="82029"/>
                </a:lnTo>
                <a:lnTo>
                  <a:pt x="76440" y="84058"/>
                </a:lnTo>
                <a:cubicBezTo>
                  <a:pt x="79688" y="86187"/>
                  <a:pt x="80295" y="86343"/>
                  <a:pt x="80618" y="85103"/>
                </a:cubicBezTo>
                <a:cubicBezTo>
                  <a:pt x="80829" y="84286"/>
                  <a:pt x="80674" y="84130"/>
                  <a:pt x="77437" y="82034"/>
                </a:cubicBezTo>
                <a:lnTo>
                  <a:pt x="74847" y="80355"/>
                </a:lnTo>
                <a:lnTo>
                  <a:pt x="74775" y="76497"/>
                </a:lnTo>
                <a:cubicBezTo>
                  <a:pt x="74736" y="74373"/>
                  <a:pt x="74814" y="72350"/>
                  <a:pt x="74953" y="72000"/>
                </a:cubicBezTo>
                <a:cubicBezTo>
                  <a:pt x="75087" y="71649"/>
                  <a:pt x="75549" y="71188"/>
                  <a:pt x="75972" y="70971"/>
                </a:cubicBezTo>
                <a:cubicBezTo>
                  <a:pt x="76401" y="70754"/>
                  <a:pt x="77643" y="70009"/>
                  <a:pt x="78729" y="69314"/>
                </a:cubicBezTo>
                <a:cubicBezTo>
                  <a:pt x="79810" y="68625"/>
                  <a:pt x="80779" y="68058"/>
                  <a:pt x="80880" y="68058"/>
                </a:cubicBezTo>
                <a:cubicBezTo>
                  <a:pt x="81342" y="68058"/>
                  <a:pt x="82890" y="66657"/>
                  <a:pt x="82890" y="66240"/>
                </a:cubicBezTo>
                <a:cubicBezTo>
                  <a:pt x="82890" y="65656"/>
                  <a:pt x="82372" y="65145"/>
                  <a:pt x="81788" y="65145"/>
                </a:cubicBezTo>
                <a:cubicBezTo>
                  <a:pt x="81542" y="65145"/>
                  <a:pt x="80261" y="65795"/>
                  <a:pt x="78947" y="66601"/>
                </a:cubicBezTo>
                <a:cubicBezTo>
                  <a:pt x="77632" y="67402"/>
                  <a:pt x="76501" y="68058"/>
                  <a:pt x="76435" y="68058"/>
                </a:cubicBezTo>
                <a:cubicBezTo>
                  <a:pt x="76362" y="68058"/>
                  <a:pt x="75772" y="68419"/>
                  <a:pt x="75120" y="68853"/>
                </a:cubicBezTo>
                <a:cubicBezTo>
                  <a:pt x="74463" y="69292"/>
                  <a:pt x="73727" y="69653"/>
                  <a:pt x="73488" y="69653"/>
                </a:cubicBezTo>
                <a:cubicBezTo>
                  <a:pt x="72998" y="69653"/>
                  <a:pt x="65690" y="67285"/>
                  <a:pt x="65389" y="67029"/>
                </a:cubicBezTo>
                <a:cubicBezTo>
                  <a:pt x="65283" y="66940"/>
                  <a:pt x="64804" y="65378"/>
                  <a:pt x="64330" y="63555"/>
                </a:cubicBezTo>
                <a:cubicBezTo>
                  <a:pt x="63584" y="60714"/>
                  <a:pt x="63211" y="59752"/>
                  <a:pt x="62548" y="59819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426" name="Google Shape;426;p35"/>
          <p:cNvPicPr preferRelativeResize="0"/>
          <p:nvPr/>
        </p:nvPicPr>
        <p:blipFill rotWithShape="1">
          <a:blip r:embed="rId5">
            <a:alphaModFix/>
          </a:blip>
          <a:srcRect b="7748" l="6683" r="2126" t="7501"/>
          <a:stretch/>
        </p:blipFill>
        <p:spPr>
          <a:xfrm>
            <a:off x="8527416" y="195789"/>
            <a:ext cx="4347951" cy="4164017"/>
          </a:xfrm>
          <a:custGeom>
            <a:rect b="b" l="l" r="r" t="t"/>
            <a:pathLst>
              <a:path extrusionOk="0" h="120000" w="120000">
                <a:moveTo>
                  <a:pt x="109660" y="0"/>
                </a:moveTo>
                <a:cubicBezTo>
                  <a:pt x="109176" y="16"/>
                  <a:pt x="107608" y="1361"/>
                  <a:pt x="104599" y="4322"/>
                </a:cubicBezTo>
                <a:lnTo>
                  <a:pt x="100372" y="8483"/>
                </a:lnTo>
                <a:lnTo>
                  <a:pt x="95311" y="5144"/>
                </a:lnTo>
                <a:cubicBezTo>
                  <a:pt x="92525" y="3311"/>
                  <a:pt x="90088" y="1816"/>
                  <a:pt x="89899" y="1816"/>
                </a:cubicBezTo>
                <a:cubicBezTo>
                  <a:pt x="89710" y="1816"/>
                  <a:pt x="89549" y="2050"/>
                  <a:pt x="89549" y="2333"/>
                </a:cubicBezTo>
                <a:cubicBezTo>
                  <a:pt x="89549" y="2611"/>
                  <a:pt x="90773" y="3622"/>
                  <a:pt x="92263" y="4572"/>
                </a:cubicBezTo>
                <a:cubicBezTo>
                  <a:pt x="98236" y="8383"/>
                  <a:pt x="99755" y="9539"/>
                  <a:pt x="99416" y="9983"/>
                </a:cubicBezTo>
                <a:cubicBezTo>
                  <a:pt x="99238" y="10222"/>
                  <a:pt x="98692" y="11172"/>
                  <a:pt x="98203" y="12100"/>
                </a:cubicBezTo>
                <a:cubicBezTo>
                  <a:pt x="97358" y="13700"/>
                  <a:pt x="97352" y="13783"/>
                  <a:pt x="98003" y="13745"/>
                </a:cubicBezTo>
                <a:cubicBezTo>
                  <a:pt x="98459" y="13722"/>
                  <a:pt x="99082" y="13000"/>
                  <a:pt x="99810" y="11667"/>
                </a:cubicBezTo>
                <a:cubicBezTo>
                  <a:pt x="100522" y="10361"/>
                  <a:pt x="102508" y="8050"/>
                  <a:pt x="105300" y="5272"/>
                </a:cubicBezTo>
                <a:cubicBezTo>
                  <a:pt x="107708" y="2877"/>
                  <a:pt x="109727" y="694"/>
                  <a:pt x="109794" y="422"/>
                </a:cubicBezTo>
                <a:cubicBezTo>
                  <a:pt x="109860" y="138"/>
                  <a:pt x="109822" y="-5"/>
                  <a:pt x="109660" y="0"/>
                </a:cubicBezTo>
                <a:close/>
                <a:moveTo>
                  <a:pt x="66490" y="2711"/>
                </a:moveTo>
                <a:cubicBezTo>
                  <a:pt x="66395" y="2766"/>
                  <a:pt x="66301" y="2894"/>
                  <a:pt x="66229" y="3089"/>
                </a:cubicBezTo>
                <a:cubicBezTo>
                  <a:pt x="66073" y="3522"/>
                  <a:pt x="66496" y="4733"/>
                  <a:pt x="67480" y="6655"/>
                </a:cubicBezTo>
                <a:cubicBezTo>
                  <a:pt x="69332" y="10283"/>
                  <a:pt x="68965" y="11156"/>
                  <a:pt x="66813" y="8233"/>
                </a:cubicBezTo>
                <a:cubicBezTo>
                  <a:pt x="65989" y="7116"/>
                  <a:pt x="65183" y="6211"/>
                  <a:pt x="65016" y="6211"/>
                </a:cubicBezTo>
                <a:cubicBezTo>
                  <a:pt x="64349" y="6211"/>
                  <a:pt x="64766" y="7450"/>
                  <a:pt x="65945" y="8955"/>
                </a:cubicBezTo>
                <a:cubicBezTo>
                  <a:pt x="66629" y="9828"/>
                  <a:pt x="67046" y="10617"/>
                  <a:pt x="66874" y="10728"/>
                </a:cubicBezTo>
                <a:cubicBezTo>
                  <a:pt x="66707" y="10833"/>
                  <a:pt x="65717" y="10706"/>
                  <a:pt x="64677" y="10428"/>
                </a:cubicBezTo>
                <a:cubicBezTo>
                  <a:pt x="63053" y="10006"/>
                  <a:pt x="60044" y="9467"/>
                  <a:pt x="59199" y="9444"/>
                </a:cubicBezTo>
                <a:cubicBezTo>
                  <a:pt x="59054" y="9444"/>
                  <a:pt x="58898" y="9600"/>
                  <a:pt x="58837" y="9789"/>
                </a:cubicBezTo>
                <a:cubicBezTo>
                  <a:pt x="58687" y="10256"/>
                  <a:pt x="59404" y="10517"/>
                  <a:pt x="62091" y="10967"/>
                </a:cubicBezTo>
                <a:cubicBezTo>
                  <a:pt x="63325" y="11172"/>
                  <a:pt x="64777" y="11522"/>
                  <a:pt x="65311" y="11733"/>
                </a:cubicBezTo>
                <a:cubicBezTo>
                  <a:pt x="66256" y="12111"/>
                  <a:pt x="66256" y="12128"/>
                  <a:pt x="65572" y="12639"/>
                </a:cubicBezTo>
                <a:cubicBezTo>
                  <a:pt x="65189" y="12922"/>
                  <a:pt x="64566" y="13456"/>
                  <a:pt x="64182" y="13817"/>
                </a:cubicBezTo>
                <a:cubicBezTo>
                  <a:pt x="63798" y="14178"/>
                  <a:pt x="62530" y="15239"/>
                  <a:pt x="61379" y="16172"/>
                </a:cubicBezTo>
                <a:cubicBezTo>
                  <a:pt x="59527" y="17667"/>
                  <a:pt x="58971" y="17906"/>
                  <a:pt x="56657" y="18250"/>
                </a:cubicBezTo>
                <a:cubicBezTo>
                  <a:pt x="55211" y="18467"/>
                  <a:pt x="53003" y="18811"/>
                  <a:pt x="51751" y="19006"/>
                </a:cubicBezTo>
                <a:cubicBezTo>
                  <a:pt x="50500" y="19206"/>
                  <a:pt x="49282" y="19367"/>
                  <a:pt x="49043" y="19373"/>
                </a:cubicBezTo>
                <a:cubicBezTo>
                  <a:pt x="48804" y="19378"/>
                  <a:pt x="48604" y="19623"/>
                  <a:pt x="48604" y="19923"/>
                </a:cubicBezTo>
                <a:cubicBezTo>
                  <a:pt x="48604" y="20617"/>
                  <a:pt x="48776" y="20617"/>
                  <a:pt x="53559" y="19773"/>
                </a:cubicBezTo>
                <a:cubicBezTo>
                  <a:pt x="60339" y="18573"/>
                  <a:pt x="59638" y="18400"/>
                  <a:pt x="60962" y="21584"/>
                </a:cubicBezTo>
                <a:lnTo>
                  <a:pt x="62113" y="24340"/>
                </a:lnTo>
                <a:lnTo>
                  <a:pt x="61256" y="26067"/>
                </a:lnTo>
                <a:cubicBezTo>
                  <a:pt x="60789" y="27017"/>
                  <a:pt x="60205" y="27790"/>
                  <a:pt x="59966" y="27790"/>
                </a:cubicBezTo>
                <a:cubicBezTo>
                  <a:pt x="59721" y="27790"/>
                  <a:pt x="58526" y="27484"/>
                  <a:pt x="57302" y="27106"/>
                </a:cubicBezTo>
                <a:cubicBezTo>
                  <a:pt x="53754" y="26001"/>
                  <a:pt x="53147" y="25901"/>
                  <a:pt x="53142" y="26417"/>
                </a:cubicBezTo>
                <a:cubicBezTo>
                  <a:pt x="53136" y="26673"/>
                  <a:pt x="52780" y="27234"/>
                  <a:pt x="52341" y="27667"/>
                </a:cubicBezTo>
                <a:lnTo>
                  <a:pt x="51551" y="28456"/>
                </a:lnTo>
                <a:lnTo>
                  <a:pt x="49110" y="27540"/>
                </a:lnTo>
                <a:cubicBezTo>
                  <a:pt x="45734" y="26262"/>
                  <a:pt x="45100" y="26134"/>
                  <a:pt x="45100" y="26762"/>
                </a:cubicBezTo>
                <a:cubicBezTo>
                  <a:pt x="45100" y="27073"/>
                  <a:pt x="45984" y="27606"/>
                  <a:pt x="47291" y="28079"/>
                </a:cubicBezTo>
                <a:cubicBezTo>
                  <a:pt x="48492" y="28512"/>
                  <a:pt x="51212" y="29512"/>
                  <a:pt x="53325" y="30295"/>
                </a:cubicBezTo>
                <a:lnTo>
                  <a:pt x="57174" y="31729"/>
                </a:lnTo>
                <a:lnTo>
                  <a:pt x="57391" y="35157"/>
                </a:lnTo>
                <a:cubicBezTo>
                  <a:pt x="57508" y="37046"/>
                  <a:pt x="57536" y="38724"/>
                  <a:pt x="57447" y="38885"/>
                </a:cubicBezTo>
                <a:cubicBezTo>
                  <a:pt x="57352" y="39051"/>
                  <a:pt x="56979" y="38901"/>
                  <a:pt x="56612" y="38557"/>
                </a:cubicBezTo>
                <a:cubicBezTo>
                  <a:pt x="55567" y="37562"/>
                  <a:pt x="55361" y="38312"/>
                  <a:pt x="56240" y="39901"/>
                </a:cubicBezTo>
                <a:cubicBezTo>
                  <a:pt x="57180" y="41613"/>
                  <a:pt x="57018" y="42068"/>
                  <a:pt x="55461" y="42068"/>
                </a:cubicBezTo>
                <a:cubicBezTo>
                  <a:pt x="54716" y="42068"/>
                  <a:pt x="53971" y="42390"/>
                  <a:pt x="53359" y="42979"/>
                </a:cubicBezTo>
                <a:cubicBezTo>
                  <a:pt x="52842" y="43485"/>
                  <a:pt x="52191" y="43896"/>
                  <a:pt x="51913" y="43896"/>
                </a:cubicBezTo>
                <a:cubicBezTo>
                  <a:pt x="51251" y="43896"/>
                  <a:pt x="51262" y="44252"/>
                  <a:pt x="51946" y="44774"/>
                </a:cubicBezTo>
                <a:cubicBezTo>
                  <a:pt x="52669" y="45324"/>
                  <a:pt x="52091" y="47024"/>
                  <a:pt x="51073" y="47363"/>
                </a:cubicBezTo>
                <a:cubicBezTo>
                  <a:pt x="50172" y="47657"/>
                  <a:pt x="50172" y="47996"/>
                  <a:pt x="51051" y="48824"/>
                </a:cubicBezTo>
                <a:cubicBezTo>
                  <a:pt x="51879" y="49613"/>
                  <a:pt x="51668" y="50118"/>
                  <a:pt x="50511" y="50118"/>
                </a:cubicBezTo>
                <a:cubicBezTo>
                  <a:pt x="49872" y="50118"/>
                  <a:pt x="49616" y="50363"/>
                  <a:pt x="49460" y="51124"/>
                </a:cubicBezTo>
                <a:cubicBezTo>
                  <a:pt x="49343" y="51680"/>
                  <a:pt x="49076" y="52502"/>
                  <a:pt x="48870" y="52952"/>
                </a:cubicBezTo>
                <a:cubicBezTo>
                  <a:pt x="48659" y="53408"/>
                  <a:pt x="48570" y="53869"/>
                  <a:pt x="48681" y="53985"/>
                </a:cubicBezTo>
                <a:cubicBezTo>
                  <a:pt x="48793" y="54102"/>
                  <a:pt x="48420" y="55196"/>
                  <a:pt x="47842" y="56419"/>
                </a:cubicBezTo>
                <a:lnTo>
                  <a:pt x="46779" y="58636"/>
                </a:lnTo>
                <a:lnTo>
                  <a:pt x="45912" y="57485"/>
                </a:lnTo>
                <a:cubicBezTo>
                  <a:pt x="45088" y="56385"/>
                  <a:pt x="44048" y="55941"/>
                  <a:pt x="44048" y="56680"/>
                </a:cubicBezTo>
                <a:cubicBezTo>
                  <a:pt x="44048" y="56874"/>
                  <a:pt x="44833" y="57963"/>
                  <a:pt x="45789" y="59108"/>
                </a:cubicBezTo>
                <a:cubicBezTo>
                  <a:pt x="46751" y="60252"/>
                  <a:pt x="47469" y="61302"/>
                  <a:pt x="47380" y="61452"/>
                </a:cubicBezTo>
                <a:cubicBezTo>
                  <a:pt x="47291" y="61602"/>
                  <a:pt x="46746" y="61825"/>
                  <a:pt x="46162" y="61941"/>
                </a:cubicBezTo>
                <a:cubicBezTo>
                  <a:pt x="44877" y="62213"/>
                  <a:pt x="44777" y="62825"/>
                  <a:pt x="46001" y="62986"/>
                </a:cubicBezTo>
                <a:cubicBezTo>
                  <a:pt x="46852" y="63097"/>
                  <a:pt x="46890" y="63230"/>
                  <a:pt x="47018" y="65808"/>
                </a:cubicBezTo>
                <a:cubicBezTo>
                  <a:pt x="47141" y="68347"/>
                  <a:pt x="47230" y="68597"/>
                  <a:pt x="48442" y="69892"/>
                </a:cubicBezTo>
                <a:cubicBezTo>
                  <a:pt x="49755" y="71297"/>
                  <a:pt x="49805" y="72064"/>
                  <a:pt x="48581" y="72064"/>
                </a:cubicBezTo>
                <a:cubicBezTo>
                  <a:pt x="48209" y="72064"/>
                  <a:pt x="47903" y="72314"/>
                  <a:pt x="47903" y="72614"/>
                </a:cubicBezTo>
                <a:cubicBezTo>
                  <a:pt x="47903" y="72914"/>
                  <a:pt x="48136" y="73164"/>
                  <a:pt x="48420" y="73164"/>
                </a:cubicBezTo>
                <a:cubicBezTo>
                  <a:pt x="48704" y="73164"/>
                  <a:pt x="49087" y="73481"/>
                  <a:pt x="49288" y="73864"/>
                </a:cubicBezTo>
                <a:cubicBezTo>
                  <a:pt x="49593" y="74464"/>
                  <a:pt x="49338" y="74753"/>
                  <a:pt x="47391" y="76081"/>
                </a:cubicBezTo>
                <a:cubicBezTo>
                  <a:pt x="44988" y="77714"/>
                  <a:pt x="44171" y="78531"/>
                  <a:pt x="44532" y="78903"/>
                </a:cubicBezTo>
                <a:cubicBezTo>
                  <a:pt x="44777" y="79159"/>
                  <a:pt x="45873" y="78642"/>
                  <a:pt x="47141" y="77681"/>
                </a:cubicBezTo>
                <a:cubicBezTo>
                  <a:pt x="47908" y="77098"/>
                  <a:pt x="47947" y="77109"/>
                  <a:pt x="48136" y="77864"/>
                </a:cubicBezTo>
                <a:cubicBezTo>
                  <a:pt x="48403" y="78931"/>
                  <a:pt x="49154" y="78853"/>
                  <a:pt x="50216" y="77659"/>
                </a:cubicBezTo>
                <a:cubicBezTo>
                  <a:pt x="50917" y="76870"/>
                  <a:pt x="51212" y="76753"/>
                  <a:pt x="51685" y="77064"/>
                </a:cubicBezTo>
                <a:cubicBezTo>
                  <a:pt x="52057" y="77309"/>
                  <a:pt x="52235" y="77809"/>
                  <a:pt x="52163" y="78414"/>
                </a:cubicBezTo>
                <a:cubicBezTo>
                  <a:pt x="52052" y="79375"/>
                  <a:pt x="52552" y="79731"/>
                  <a:pt x="52986" y="78998"/>
                </a:cubicBezTo>
                <a:cubicBezTo>
                  <a:pt x="53364" y="78353"/>
                  <a:pt x="54204" y="79370"/>
                  <a:pt x="54204" y="80470"/>
                </a:cubicBezTo>
                <a:cubicBezTo>
                  <a:pt x="54204" y="81303"/>
                  <a:pt x="54443" y="81564"/>
                  <a:pt x="55650" y="82064"/>
                </a:cubicBezTo>
                <a:cubicBezTo>
                  <a:pt x="56807" y="82537"/>
                  <a:pt x="57018" y="82759"/>
                  <a:pt x="56701" y="83159"/>
                </a:cubicBezTo>
                <a:cubicBezTo>
                  <a:pt x="56345" y="83609"/>
                  <a:pt x="54827" y="83987"/>
                  <a:pt x="48253" y="85276"/>
                </a:cubicBezTo>
                <a:cubicBezTo>
                  <a:pt x="45539" y="85809"/>
                  <a:pt x="45100" y="85965"/>
                  <a:pt x="45100" y="86409"/>
                </a:cubicBezTo>
                <a:cubicBezTo>
                  <a:pt x="45100" y="86865"/>
                  <a:pt x="46457" y="86709"/>
                  <a:pt x="51924" y="85642"/>
                </a:cubicBezTo>
                <a:cubicBezTo>
                  <a:pt x="54037" y="85231"/>
                  <a:pt x="55884" y="85020"/>
                  <a:pt x="56034" y="85170"/>
                </a:cubicBezTo>
                <a:cubicBezTo>
                  <a:pt x="56179" y="85326"/>
                  <a:pt x="54966" y="86431"/>
                  <a:pt x="53337" y="87631"/>
                </a:cubicBezTo>
                <a:cubicBezTo>
                  <a:pt x="50556" y="89681"/>
                  <a:pt x="49710" y="90731"/>
                  <a:pt x="50839" y="90731"/>
                </a:cubicBezTo>
                <a:cubicBezTo>
                  <a:pt x="51112" y="90731"/>
                  <a:pt x="51952" y="90198"/>
                  <a:pt x="52714" y="89543"/>
                </a:cubicBezTo>
                <a:cubicBezTo>
                  <a:pt x="54149" y="88304"/>
                  <a:pt x="57324" y="85881"/>
                  <a:pt x="57797" y="85665"/>
                </a:cubicBezTo>
                <a:cubicBezTo>
                  <a:pt x="57942" y="85598"/>
                  <a:pt x="58236" y="86048"/>
                  <a:pt x="58442" y="86670"/>
                </a:cubicBezTo>
                <a:cubicBezTo>
                  <a:pt x="58648" y="87292"/>
                  <a:pt x="58948" y="87804"/>
                  <a:pt x="59110" y="87804"/>
                </a:cubicBezTo>
                <a:cubicBezTo>
                  <a:pt x="59682" y="87804"/>
                  <a:pt x="59794" y="87142"/>
                  <a:pt x="59404" y="85987"/>
                </a:cubicBezTo>
                <a:cubicBezTo>
                  <a:pt x="59087" y="85031"/>
                  <a:pt x="59110" y="84709"/>
                  <a:pt x="59549" y="84248"/>
                </a:cubicBezTo>
                <a:cubicBezTo>
                  <a:pt x="60033" y="83737"/>
                  <a:pt x="60183" y="83776"/>
                  <a:pt x="61040" y="84670"/>
                </a:cubicBezTo>
                <a:cubicBezTo>
                  <a:pt x="61852" y="85520"/>
                  <a:pt x="61957" y="85859"/>
                  <a:pt x="61774" y="87092"/>
                </a:cubicBezTo>
                <a:cubicBezTo>
                  <a:pt x="61651" y="87881"/>
                  <a:pt x="61446" y="89215"/>
                  <a:pt x="61323" y="90043"/>
                </a:cubicBezTo>
                <a:cubicBezTo>
                  <a:pt x="61140" y="91248"/>
                  <a:pt x="61195" y="91520"/>
                  <a:pt x="61585" y="91382"/>
                </a:cubicBezTo>
                <a:cubicBezTo>
                  <a:pt x="61857" y="91287"/>
                  <a:pt x="62130" y="90898"/>
                  <a:pt x="62196" y="90515"/>
                </a:cubicBezTo>
                <a:cubicBezTo>
                  <a:pt x="62413" y="89293"/>
                  <a:pt x="62830" y="89187"/>
                  <a:pt x="64315" y="89976"/>
                </a:cubicBezTo>
                <a:cubicBezTo>
                  <a:pt x="65583" y="90654"/>
                  <a:pt x="65750" y="90887"/>
                  <a:pt x="65750" y="92015"/>
                </a:cubicBezTo>
                <a:cubicBezTo>
                  <a:pt x="65750" y="93170"/>
                  <a:pt x="65494" y="93498"/>
                  <a:pt x="62975" y="95571"/>
                </a:cubicBezTo>
                <a:lnTo>
                  <a:pt x="60205" y="97843"/>
                </a:lnTo>
                <a:lnTo>
                  <a:pt x="59677" y="100965"/>
                </a:lnTo>
                <a:cubicBezTo>
                  <a:pt x="58314" y="109027"/>
                  <a:pt x="58114" y="111216"/>
                  <a:pt x="58726" y="111216"/>
                </a:cubicBezTo>
                <a:cubicBezTo>
                  <a:pt x="59054" y="111216"/>
                  <a:pt x="59627" y="108821"/>
                  <a:pt x="59988" y="106010"/>
                </a:cubicBezTo>
                <a:cubicBezTo>
                  <a:pt x="60483" y="102076"/>
                  <a:pt x="61006" y="99615"/>
                  <a:pt x="61484" y="98843"/>
                </a:cubicBezTo>
                <a:cubicBezTo>
                  <a:pt x="62180" y="97721"/>
                  <a:pt x="64549" y="96476"/>
                  <a:pt x="65428" y="96771"/>
                </a:cubicBezTo>
                <a:cubicBezTo>
                  <a:pt x="66112" y="96998"/>
                  <a:pt x="69605" y="103682"/>
                  <a:pt x="69605" y="104765"/>
                </a:cubicBezTo>
                <a:cubicBezTo>
                  <a:pt x="69605" y="105049"/>
                  <a:pt x="69805" y="105360"/>
                  <a:pt x="70055" y="105460"/>
                </a:cubicBezTo>
                <a:cubicBezTo>
                  <a:pt x="70300" y="105565"/>
                  <a:pt x="70684" y="106232"/>
                  <a:pt x="70895" y="106949"/>
                </a:cubicBezTo>
                <a:cubicBezTo>
                  <a:pt x="71340" y="108466"/>
                  <a:pt x="71062" y="108827"/>
                  <a:pt x="68637" y="109921"/>
                </a:cubicBezTo>
                <a:cubicBezTo>
                  <a:pt x="67819" y="110293"/>
                  <a:pt x="67152" y="110816"/>
                  <a:pt x="67152" y="111088"/>
                </a:cubicBezTo>
                <a:cubicBezTo>
                  <a:pt x="67152" y="111782"/>
                  <a:pt x="67563" y="111710"/>
                  <a:pt x="69493" y="110688"/>
                </a:cubicBezTo>
                <a:cubicBezTo>
                  <a:pt x="70422" y="110199"/>
                  <a:pt x="71307" y="109927"/>
                  <a:pt x="71468" y="110093"/>
                </a:cubicBezTo>
                <a:cubicBezTo>
                  <a:pt x="71624" y="110260"/>
                  <a:pt x="71523" y="111771"/>
                  <a:pt x="71234" y="113455"/>
                </a:cubicBezTo>
                <a:cubicBezTo>
                  <a:pt x="70945" y="115144"/>
                  <a:pt x="70606" y="117305"/>
                  <a:pt x="70478" y="118261"/>
                </a:cubicBezTo>
                <a:cubicBezTo>
                  <a:pt x="70294" y="119694"/>
                  <a:pt x="70355" y="120000"/>
                  <a:pt x="70806" y="120000"/>
                </a:cubicBezTo>
                <a:cubicBezTo>
                  <a:pt x="71151" y="120000"/>
                  <a:pt x="71357" y="119677"/>
                  <a:pt x="71357" y="119133"/>
                </a:cubicBezTo>
                <a:cubicBezTo>
                  <a:pt x="71357" y="118649"/>
                  <a:pt x="71573" y="117127"/>
                  <a:pt x="71852" y="115744"/>
                </a:cubicBezTo>
                <a:cubicBezTo>
                  <a:pt x="72124" y="114360"/>
                  <a:pt x="72530" y="112016"/>
                  <a:pt x="72758" y="110527"/>
                </a:cubicBezTo>
                <a:cubicBezTo>
                  <a:pt x="73086" y="108410"/>
                  <a:pt x="73325" y="107788"/>
                  <a:pt x="73843" y="107649"/>
                </a:cubicBezTo>
                <a:cubicBezTo>
                  <a:pt x="74849" y="107371"/>
                  <a:pt x="74621" y="106821"/>
                  <a:pt x="73503" y="106821"/>
                </a:cubicBezTo>
                <a:cubicBezTo>
                  <a:pt x="72436" y="106821"/>
                  <a:pt x="71579" y="106043"/>
                  <a:pt x="71190" y="104721"/>
                </a:cubicBezTo>
                <a:cubicBezTo>
                  <a:pt x="70967" y="103943"/>
                  <a:pt x="72753" y="96226"/>
                  <a:pt x="73526" y="94643"/>
                </a:cubicBezTo>
                <a:cubicBezTo>
                  <a:pt x="73770" y="94137"/>
                  <a:pt x="74176" y="94009"/>
                  <a:pt x="75300" y="94093"/>
                </a:cubicBezTo>
                <a:cubicBezTo>
                  <a:pt x="76690" y="94198"/>
                  <a:pt x="76768" y="94259"/>
                  <a:pt x="77030" y="95659"/>
                </a:cubicBezTo>
                <a:cubicBezTo>
                  <a:pt x="77213" y="96660"/>
                  <a:pt x="77091" y="98293"/>
                  <a:pt x="76635" y="100787"/>
                </a:cubicBezTo>
                <a:cubicBezTo>
                  <a:pt x="75989" y="104293"/>
                  <a:pt x="76067" y="105560"/>
                  <a:pt x="76863" y="104549"/>
                </a:cubicBezTo>
                <a:cubicBezTo>
                  <a:pt x="77068" y="104288"/>
                  <a:pt x="77291" y="103704"/>
                  <a:pt x="77358" y="103243"/>
                </a:cubicBezTo>
                <a:cubicBezTo>
                  <a:pt x="77508" y="102204"/>
                  <a:pt x="78136" y="102143"/>
                  <a:pt x="78292" y="103154"/>
                </a:cubicBezTo>
                <a:cubicBezTo>
                  <a:pt x="78426" y="104065"/>
                  <a:pt x="79393" y="104154"/>
                  <a:pt x="79393" y="103254"/>
                </a:cubicBezTo>
                <a:cubicBezTo>
                  <a:pt x="79393" y="102904"/>
                  <a:pt x="79238" y="102038"/>
                  <a:pt x="79032" y="101332"/>
                </a:cubicBezTo>
                <a:cubicBezTo>
                  <a:pt x="78832" y="100632"/>
                  <a:pt x="78581" y="99065"/>
                  <a:pt x="78476" y="97843"/>
                </a:cubicBezTo>
                <a:cubicBezTo>
                  <a:pt x="78270" y="95482"/>
                  <a:pt x="78798" y="94421"/>
                  <a:pt x="79944" y="94882"/>
                </a:cubicBezTo>
                <a:cubicBezTo>
                  <a:pt x="80394" y="95065"/>
                  <a:pt x="80444" y="95493"/>
                  <a:pt x="80250" y="97310"/>
                </a:cubicBezTo>
                <a:cubicBezTo>
                  <a:pt x="80044" y="99199"/>
                  <a:pt x="80088" y="99504"/>
                  <a:pt x="80578" y="99504"/>
                </a:cubicBezTo>
                <a:cubicBezTo>
                  <a:pt x="80989" y="99504"/>
                  <a:pt x="81151" y="99165"/>
                  <a:pt x="81151" y="98293"/>
                </a:cubicBezTo>
                <a:cubicBezTo>
                  <a:pt x="81151" y="97626"/>
                  <a:pt x="81368" y="96782"/>
                  <a:pt x="81629" y="96404"/>
                </a:cubicBezTo>
                <a:cubicBezTo>
                  <a:pt x="82096" y="95737"/>
                  <a:pt x="82157" y="95737"/>
                  <a:pt x="83943" y="96543"/>
                </a:cubicBezTo>
                <a:cubicBezTo>
                  <a:pt x="85945" y="97443"/>
                  <a:pt x="86902" y="97171"/>
                  <a:pt x="85706" y="96037"/>
                </a:cubicBezTo>
                <a:cubicBezTo>
                  <a:pt x="85317" y="95671"/>
                  <a:pt x="85005" y="95182"/>
                  <a:pt x="85005" y="94954"/>
                </a:cubicBezTo>
                <a:cubicBezTo>
                  <a:pt x="85005" y="94721"/>
                  <a:pt x="84332" y="94376"/>
                  <a:pt x="83515" y="94187"/>
                </a:cubicBezTo>
                <a:cubicBezTo>
                  <a:pt x="82152" y="93871"/>
                  <a:pt x="82035" y="93748"/>
                  <a:pt x="82102" y="92765"/>
                </a:cubicBezTo>
                <a:cubicBezTo>
                  <a:pt x="82191" y="91437"/>
                  <a:pt x="82775" y="90820"/>
                  <a:pt x="84093" y="90665"/>
                </a:cubicBezTo>
                <a:cubicBezTo>
                  <a:pt x="85161" y="90537"/>
                  <a:pt x="85289" y="90737"/>
                  <a:pt x="85845" y="93376"/>
                </a:cubicBezTo>
                <a:cubicBezTo>
                  <a:pt x="85967" y="93954"/>
                  <a:pt x="86301" y="94382"/>
                  <a:pt x="86624" y="94382"/>
                </a:cubicBezTo>
                <a:cubicBezTo>
                  <a:pt x="87063" y="94382"/>
                  <a:pt x="87119" y="94165"/>
                  <a:pt x="86907" y="93376"/>
                </a:cubicBezTo>
                <a:cubicBezTo>
                  <a:pt x="86268" y="90959"/>
                  <a:pt x="86423" y="90598"/>
                  <a:pt x="88398" y="90137"/>
                </a:cubicBezTo>
                <a:lnTo>
                  <a:pt x="90228" y="89715"/>
                </a:lnTo>
                <a:lnTo>
                  <a:pt x="91490" y="92048"/>
                </a:lnTo>
                <a:cubicBezTo>
                  <a:pt x="92708" y="94326"/>
                  <a:pt x="93403" y="94965"/>
                  <a:pt x="93403" y="93809"/>
                </a:cubicBezTo>
                <a:cubicBezTo>
                  <a:pt x="93403" y="93493"/>
                  <a:pt x="93020" y="92543"/>
                  <a:pt x="92563" y="91704"/>
                </a:cubicBezTo>
                <a:cubicBezTo>
                  <a:pt x="91468" y="89693"/>
                  <a:pt x="91134" y="87837"/>
                  <a:pt x="91818" y="87565"/>
                </a:cubicBezTo>
                <a:cubicBezTo>
                  <a:pt x="92096" y="87454"/>
                  <a:pt x="92430" y="86798"/>
                  <a:pt x="92552" y="86109"/>
                </a:cubicBezTo>
                <a:cubicBezTo>
                  <a:pt x="92847" y="84448"/>
                  <a:pt x="93192" y="84309"/>
                  <a:pt x="93976" y="85515"/>
                </a:cubicBezTo>
                <a:cubicBezTo>
                  <a:pt x="94555" y="86415"/>
                  <a:pt x="94610" y="87142"/>
                  <a:pt x="94499" y="92459"/>
                </a:cubicBezTo>
                <a:cubicBezTo>
                  <a:pt x="94388" y="97743"/>
                  <a:pt x="94438" y="98404"/>
                  <a:pt x="94938" y="98404"/>
                </a:cubicBezTo>
                <a:cubicBezTo>
                  <a:pt x="95428" y="98404"/>
                  <a:pt x="95494" y="97771"/>
                  <a:pt x="95494" y="93487"/>
                </a:cubicBezTo>
                <a:cubicBezTo>
                  <a:pt x="95494" y="90781"/>
                  <a:pt x="95628" y="88492"/>
                  <a:pt x="95795" y="88387"/>
                </a:cubicBezTo>
                <a:cubicBezTo>
                  <a:pt x="95956" y="88281"/>
                  <a:pt x="96540" y="88681"/>
                  <a:pt x="97085" y="89281"/>
                </a:cubicBezTo>
                <a:cubicBezTo>
                  <a:pt x="99132" y="91515"/>
                  <a:pt x="99232" y="90215"/>
                  <a:pt x="97208" y="87698"/>
                </a:cubicBezTo>
                <a:cubicBezTo>
                  <a:pt x="96379" y="86676"/>
                  <a:pt x="95889" y="85781"/>
                  <a:pt x="96067" y="85598"/>
                </a:cubicBezTo>
                <a:cubicBezTo>
                  <a:pt x="96240" y="85415"/>
                  <a:pt x="97324" y="85526"/>
                  <a:pt x="98587" y="85859"/>
                </a:cubicBezTo>
                <a:cubicBezTo>
                  <a:pt x="100144" y="86270"/>
                  <a:pt x="100901" y="86326"/>
                  <a:pt x="101162" y="86053"/>
                </a:cubicBezTo>
                <a:cubicBezTo>
                  <a:pt x="101423" y="85781"/>
                  <a:pt x="101090" y="85526"/>
                  <a:pt x="100011" y="85220"/>
                </a:cubicBezTo>
                <a:cubicBezTo>
                  <a:pt x="97252" y="84431"/>
                  <a:pt x="97352" y="84509"/>
                  <a:pt x="98103" y="83926"/>
                </a:cubicBezTo>
                <a:cubicBezTo>
                  <a:pt x="98481" y="83637"/>
                  <a:pt x="99071" y="83503"/>
                  <a:pt x="99416" y="83620"/>
                </a:cubicBezTo>
                <a:cubicBezTo>
                  <a:pt x="99766" y="83731"/>
                  <a:pt x="100055" y="83653"/>
                  <a:pt x="100055" y="83437"/>
                </a:cubicBezTo>
                <a:cubicBezTo>
                  <a:pt x="100055" y="83220"/>
                  <a:pt x="100672" y="82770"/>
                  <a:pt x="101446" y="82453"/>
                </a:cubicBezTo>
                <a:cubicBezTo>
                  <a:pt x="102213" y="82131"/>
                  <a:pt x="102847" y="81631"/>
                  <a:pt x="102847" y="81353"/>
                </a:cubicBezTo>
                <a:cubicBezTo>
                  <a:pt x="102847" y="80714"/>
                  <a:pt x="102758" y="80725"/>
                  <a:pt x="101212" y="81398"/>
                </a:cubicBezTo>
                <a:cubicBezTo>
                  <a:pt x="99499" y="82148"/>
                  <a:pt x="99071" y="82098"/>
                  <a:pt x="97536" y="80987"/>
                </a:cubicBezTo>
                <a:lnTo>
                  <a:pt x="96206" y="80025"/>
                </a:lnTo>
                <a:lnTo>
                  <a:pt x="97652" y="78220"/>
                </a:lnTo>
                <a:cubicBezTo>
                  <a:pt x="99666" y="75709"/>
                  <a:pt x="98954" y="75186"/>
                  <a:pt x="96735" y="77542"/>
                </a:cubicBezTo>
                <a:lnTo>
                  <a:pt x="95038" y="79353"/>
                </a:lnTo>
                <a:lnTo>
                  <a:pt x="93954" y="78575"/>
                </a:lnTo>
                <a:cubicBezTo>
                  <a:pt x="92335" y="77420"/>
                  <a:pt x="92002" y="76831"/>
                  <a:pt x="92002" y="75164"/>
                </a:cubicBezTo>
                <a:cubicBezTo>
                  <a:pt x="92002" y="73647"/>
                  <a:pt x="92007" y="73647"/>
                  <a:pt x="95528" y="71175"/>
                </a:cubicBezTo>
                <a:cubicBezTo>
                  <a:pt x="97469" y="69808"/>
                  <a:pt x="99371" y="68603"/>
                  <a:pt x="99771" y="68497"/>
                </a:cubicBezTo>
                <a:cubicBezTo>
                  <a:pt x="100439" y="68314"/>
                  <a:pt x="100472" y="68114"/>
                  <a:pt x="100261" y="65491"/>
                </a:cubicBezTo>
                <a:cubicBezTo>
                  <a:pt x="100139" y="63947"/>
                  <a:pt x="100139" y="62575"/>
                  <a:pt x="100261" y="62447"/>
                </a:cubicBezTo>
                <a:cubicBezTo>
                  <a:pt x="100383" y="62319"/>
                  <a:pt x="101251" y="62625"/>
                  <a:pt x="102191" y="63119"/>
                </a:cubicBezTo>
                <a:cubicBezTo>
                  <a:pt x="103759" y="63952"/>
                  <a:pt x="103898" y="63975"/>
                  <a:pt x="103898" y="63364"/>
                </a:cubicBezTo>
                <a:cubicBezTo>
                  <a:pt x="103898" y="62908"/>
                  <a:pt x="103186" y="62325"/>
                  <a:pt x="101640" y="61519"/>
                </a:cubicBezTo>
                <a:cubicBezTo>
                  <a:pt x="100400" y="60875"/>
                  <a:pt x="99304" y="60208"/>
                  <a:pt x="99210" y="60047"/>
                </a:cubicBezTo>
                <a:cubicBezTo>
                  <a:pt x="99115" y="59886"/>
                  <a:pt x="99315" y="58780"/>
                  <a:pt x="99660" y="57585"/>
                </a:cubicBezTo>
                <a:cubicBezTo>
                  <a:pt x="100111" y="56013"/>
                  <a:pt x="100428" y="55441"/>
                  <a:pt x="100834" y="55513"/>
                </a:cubicBezTo>
                <a:cubicBezTo>
                  <a:pt x="101395" y="55619"/>
                  <a:pt x="101473" y="55041"/>
                  <a:pt x="100995" y="54246"/>
                </a:cubicBezTo>
                <a:cubicBezTo>
                  <a:pt x="100850" y="54008"/>
                  <a:pt x="100912" y="53019"/>
                  <a:pt x="101140" y="52052"/>
                </a:cubicBezTo>
                <a:cubicBezTo>
                  <a:pt x="101874" y="48896"/>
                  <a:pt x="101045" y="49335"/>
                  <a:pt x="109760" y="47518"/>
                </a:cubicBezTo>
                <a:cubicBezTo>
                  <a:pt x="112424" y="46968"/>
                  <a:pt x="113704" y="46546"/>
                  <a:pt x="113704" y="46218"/>
                </a:cubicBezTo>
                <a:cubicBezTo>
                  <a:pt x="113704" y="45629"/>
                  <a:pt x="113164" y="45602"/>
                  <a:pt x="111173" y="46091"/>
                </a:cubicBezTo>
                <a:cubicBezTo>
                  <a:pt x="106123" y="47329"/>
                  <a:pt x="105150" y="47441"/>
                  <a:pt x="103987" y="46935"/>
                </a:cubicBezTo>
                <a:cubicBezTo>
                  <a:pt x="103014" y="46518"/>
                  <a:pt x="102869" y="46307"/>
                  <a:pt x="103053" y="45529"/>
                </a:cubicBezTo>
                <a:cubicBezTo>
                  <a:pt x="103242" y="44752"/>
                  <a:pt x="103159" y="44624"/>
                  <a:pt x="102452" y="44629"/>
                </a:cubicBezTo>
                <a:cubicBezTo>
                  <a:pt x="101996" y="44629"/>
                  <a:pt x="100767" y="44874"/>
                  <a:pt x="99727" y="45163"/>
                </a:cubicBezTo>
                <a:cubicBezTo>
                  <a:pt x="98681" y="45457"/>
                  <a:pt x="97719" y="45613"/>
                  <a:pt x="97580" y="45518"/>
                </a:cubicBezTo>
                <a:cubicBezTo>
                  <a:pt x="97308" y="45340"/>
                  <a:pt x="98142" y="41596"/>
                  <a:pt x="98698" y="40512"/>
                </a:cubicBezTo>
                <a:cubicBezTo>
                  <a:pt x="98982" y="39951"/>
                  <a:pt x="99582" y="39868"/>
                  <a:pt x="103359" y="39868"/>
                </a:cubicBezTo>
                <a:lnTo>
                  <a:pt x="107697" y="39868"/>
                </a:lnTo>
                <a:lnTo>
                  <a:pt x="108442" y="40968"/>
                </a:lnTo>
                <a:cubicBezTo>
                  <a:pt x="109221" y="42107"/>
                  <a:pt x="110194" y="42440"/>
                  <a:pt x="110194" y="41563"/>
                </a:cubicBezTo>
                <a:cubicBezTo>
                  <a:pt x="110194" y="41285"/>
                  <a:pt x="109966" y="40851"/>
                  <a:pt x="109682" y="40601"/>
                </a:cubicBezTo>
                <a:cubicBezTo>
                  <a:pt x="108926" y="39946"/>
                  <a:pt x="109360" y="39501"/>
                  <a:pt x="110745" y="39501"/>
                </a:cubicBezTo>
                <a:cubicBezTo>
                  <a:pt x="111607" y="39501"/>
                  <a:pt x="111946" y="39346"/>
                  <a:pt x="111946" y="38929"/>
                </a:cubicBezTo>
                <a:cubicBezTo>
                  <a:pt x="111946" y="38468"/>
                  <a:pt x="111573" y="38373"/>
                  <a:pt x="109977" y="38451"/>
                </a:cubicBezTo>
                <a:cubicBezTo>
                  <a:pt x="108403" y="38529"/>
                  <a:pt x="107919" y="38407"/>
                  <a:pt x="107547" y="37868"/>
                </a:cubicBezTo>
                <a:cubicBezTo>
                  <a:pt x="107285" y="37501"/>
                  <a:pt x="107152" y="37051"/>
                  <a:pt x="107263" y="36873"/>
                </a:cubicBezTo>
                <a:cubicBezTo>
                  <a:pt x="107369" y="36690"/>
                  <a:pt x="107052" y="35979"/>
                  <a:pt x="106551" y="35296"/>
                </a:cubicBezTo>
                <a:cubicBezTo>
                  <a:pt x="105706" y="34140"/>
                  <a:pt x="105684" y="34018"/>
                  <a:pt x="106251" y="33707"/>
                </a:cubicBezTo>
                <a:cubicBezTo>
                  <a:pt x="106596" y="33518"/>
                  <a:pt x="107419" y="33257"/>
                  <a:pt x="108092" y="33112"/>
                </a:cubicBezTo>
                <a:cubicBezTo>
                  <a:pt x="109382" y="32834"/>
                  <a:pt x="109627" y="32684"/>
                  <a:pt x="112541" y="30456"/>
                </a:cubicBezTo>
                <a:cubicBezTo>
                  <a:pt x="113537" y="29695"/>
                  <a:pt x="115622" y="28129"/>
                  <a:pt x="117174" y="26967"/>
                </a:cubicBezTo>
                <a:cubicBezTo>
                  <a:pt x="118726" y="25806"/>
                  <a:pt x="119999" y="24706"/>
                  <a:pt x="119999" y="24523"/>
                </a:cubicBezTo>
                <a:cubicBezTo>
                  <a:pt x="119999" y="23617"/>
                  <a:pt x="119143" y="23928"/>
                  <a:pt x="116890" y="25690"/>
                </a:cubicBezTo>
                <a:cubicBezTo>
                  <a:pt x="111913" y="29562"/>
                  <a:pt x="109860" y="31101"/>
                  <a:pt x="109421" y="31279"/>
                </a:cubicBezTo>
                <a:cubicBezTo>
                  <a:pt x="109171" y="31379"/>
                  <a:pt x="107969" y="30423"/>
                  <a:pt x="106757" y="29140"/>
                </a:cubicBezTo>
                <a:lnTo>
                  <a:pt x="104543" y="26806"/>
                </a:lnTo>
                <a:lnTo>
                  <a:pt x="105650" y="25834"/>
                </a:lnTo>
                <a:cubicBezTo>
                  <a:pt x="106479" y="25106"/>
                  <a:pt x="106690" y="24678"/>
                  <a:pt x="106518" y="24106"/>
                </a:cubicBezTo>
                <a:cubicBezTo>
                  <a:pt x="106384" y="23673"/>
                  <a:pt x="106490" y="23089"/>
                  <a:pt x="106757" y="22734"/>
                </a:cubicBezTo>
                <a:cubicBezTo>
                  <a:pt x="107324" y="21995"/>
                  <a:pt x="108092" y="20573"/>
                  <a:pt x="108092" y="20278"/>
                </a:cubicBezTo>
                <a:cubicBezTo>
                  <a:pt x="108092" y="20162"/>
                  <a:pt x="107842" y="20112"/>
                  <a:pt x="107525" y="20173"/>
                </a:cubicBezTo>
                <a:cubicBezTo>
                  <a:pt x="107208" y="20239"/>
                  <a:pt x="106218" y="21512"/>
                  <a:pt x="105333" y="23012"/>
                </a:cubicBezTo>
                <a:cubicBezTo>
                  <a:pt x="103203" y="26606"/>
                  <a:pt x="102180" y="26284"/>
                  <a:pt x="103921" y="22567"/>
                </a:cubicBezTo>
                <a:cubicBezTo>
                  <a:pt x="104627" y="21050"/>
                  <a:pt x="106429" y="16522"/>
                  <a:pt x="106824" y="15267"/>
                </a:cubicBezTo>
                <a:cubicBezTo>
                  <a:pt x="106935" y="14917"/>
                  <a:pt x="107892" y="14195"/>
                  <a:pt x="108959" y="13667"/>
                </a:cubicBezTo>
                <a:cubicBezTo>
                  <a:pt x="110033" y="13133"/>
                  <a:pt x="110895" y="12472"/>
                  <a:pt x="110895" y="12167"/>
                </a:cubicBezTo>
                <a:cubicBezTo>
                  <a:pt x="110895" y="11867"/>
                  <a:pt x="110700" y="11700"/>
                  <a:pt x="110461" y="11800"/>
                </a:cubicBezTo>
                <a:cubicBezTo>
                  <a:pt x="106996" y="13272"/>
                  <a:pt x="105734" y="14056"/>
                  <a:pt x="105728" y="14767"/>
                </a:cubicBezTo>
                <a:cubicBezTo>
                  <a:pt x="105723" y="15189"/>
                  <a:pt x="105228" y="16695"/>
                  <a:pt x="104621" y="18106"/>
                </a:cubicBezTo>
                <a:cubicBezTo>
                  <a:pt x="104015" y="19512"/>
                  <a:pt x="102936" y="22039"/>
                  <a:pt x="102224" y="23734"/>
                </a:cubicBezTo>
                <a:cubicBezTo>
                  <a:pt x="100611" y="27562"/>
                  <a:pt x="100094" y="27967"/>
                  <a:pt x="98676" y="26545"/>
                </a:cubicBezTo>
                <a:lnTo>
                  <a:pt x="97625" y="25495"/>
                </a:lnTo>
                <a:lnTo>
                  <a:pt x="96407" y="26467"/>
                </a:lnTo>
                <a:cubicBezTo>
                  <a:pt x="95244" y="27390"/>
                  <a:pt x="93147" y="27773"/>
                  <a:pt x="92575" y="27173"/>
                </a:cubicBezTo>
                <a:cubicBezTo>
                  <a:pt x="92441" y="27034"/>
                  <a:pt x="92780" y="26417"/>
                  <a:pt x="93331" y="25801"/>
                </a:cubicBezTo>
                <a:cubicBezTo>
                  <a:pt x="93876" y="25184"/>
                  <a:pt x="95144" y="23595"/>
                  <a:pt x="96145" y="22256"/>
                </a:cubicBezTo>
                <a:cubicBezTo>
                  <a:pt x="97652" y="20228"/>
                  <a:pt x="97858" y="19784"/>
                  <a:pt x="97369" y="19589"/>
                </a:cubicBezTo>
                <a:cubicBezTo>
                  <a:pt x="97046" y="19462"/>
                  <a:pt x="96679" y="19478"/>
                  <a:pt x="96557" y="19639"/>
                </a:cubicBezTo>
                <a:cubicBezTo>
                  <a:pt x="96434" y="19795"/>
                  <a:pt x="95678" y="20828"/>
                  <a:pt x="94883" y="21934"/>
                </a:cubicBezTo>
                <a:cubicBezTo>
                  <a:pt x="94087" y="23045"/>
                  <a:pt x="92669" y="24745"/>
                  <a:pt x="91729" y="25712"/>
                </a:cubicBezTo>
                <a:cubicBezTo>
                  <a:pt x="90177" y="27301"/>
                  <a:pt x="89938" y="27417"/>
                  <a:pt x="89087" y="27084"/>
                </a:cubicBezTo>
                <a:lnTo>
                  <a:pt x="88147" y="26717"/>
                </a:lnTo>
                <a:lnTo>
                  <a:pt x="88793" y="25517"/>
                </a:lnTo>
                <a:cubicBezTo>
                  <a:pt x="89149" y="24856"/>
                  <a:pt x="90255" y="22978"/>
                  <a:pt x="91245" y="21350"/>
                </a:cubicBezTo>
                <a:cubicBezTo>
                  <a:pt x="92235" y="19723"/>
                  <a:pt x="93053" y="18211"/>
                  <a:pt x="93053" y="17978"/>
                </a:cubicBezTo>
                <a:cubicBezTo>
                  <a:pt x="93053" y="17228"/>
                  <a:pt x="91991" y="17528"/>
                  <a:pt x="91640" y="18378"/>
                </a:cubicBezTo>
                <a:cubicBezTo>
                  <a:pt x="91457" y="18834"/>
                  <a:pt x="90656" y="20262"/>
                  <a:pt x="89855" y="21567"/>
                </a:cubicBezTo>
                <a:cubicBezTo>
                  <a:pt x="89060" y="22878"/>
                  <a:pt x="88220" y="24278"/>
                  <a:pt x="87992" y="24678"/>
                </a:cubicBezTo>
                <a:cubicBezTo>
                  <a:pt x="85845" y="28545"/>
                  <a:pt x="85806" y="28567"/>
                  <a:pt x="85005" y="26328"/>
                </a:cubicBezTo>
                <a:cubicBezTo>
                  <a:pt x="84154" y="23962"/>
                  <a:pt x="83520" y="22667"/>
                  <a:pt x="83209" y="22667"/>
                </a:cubicBezTo>
                <a:cubicBezTo>
                  <a:pt x="82652" y="22667"/>
                  <a:pt x="82886" y="23734"/>
                  <a:pt x="84126" y="26956"/>
                </a:cubicBezTo>
                <a:cubicBezTo>
                  <a:pt x="85283" y="29956"/>
                  <a:pt x="85311" y="30173"/>
                  <a:pt x="84783" y="31018"/>
                </a:cubicBezTo>
                <a:cubicBezTo>
                  <a:pt x="84293" y="31807"/>
                  <a:pt x="84043" y="31884"/>
                  <a:pt x="82625" y="31712"/>
                </a:cubicBezTo>
                <a:cubicBezTo>
                  <a:pt x="80917" y="31512"/>
                  <a:pt x="79916" y="30612"/>
                  <a:pt x="80317" y="29634"/>
                </a:cubicBezTo>
                <a:cubicBezTo>
                  <a:pt x="80439" y="29323"/>
                  <a:pt x="80622" y="28690"/>
                  <a:pt x="80723" y="28217"/>
                </a:cubicBezTo>
                <a:cubicBezTo>
                  <a:pt x="80873" y="27479"/>
                  <a:pt x="80784" y="27384"/>
                  <a:pt x="80172" y="27584"/>
                </a:cubicBezTo>
                <a:cubicBezTo>
                  <a:pt x="79176" y="27917"/>
                  <a:pt x="78932" y="27290"/>
                  <a:pt x="79744" y="26523"/>
                </a:cubicBezTo>
                <a:cubicBezTo>
                  <a:pt x="80228" y="26067"/>
                  <a:pt x="80383" y="25506"/>
                  <a:pt x="80305" y="24556"/>
                </a:cubicBezTo>
                <a:cubicBezTo>
                  <a:pt x="80244" y="23823"/>
                  <a:pt x="80417" y="22895"/>
                  <a:pt x="80678" y="22495"/>
                </a:cubicBezTo>
                <a:cubicBezTo>
                  <a:pt x="81195" y="21706"/>
                  <a:pt x="81318" y="20473"/>
                  <a:pt x="80873" y="20473"/>
                </a:cubicBezTo>
                <a:cubicBezTo>
                  <a:pt x="80723" y="20473"/>
                  <a:pt x="79360" y="22612"/>
                  <a:pt x="77853" y="25228"/>
                </a:cubicBezTo>
                <a:cubicBezTo>
                  <a:pt x="76340" y="27845"/>
                  <a:pt x="75000" y="29990"/>
                  <a:pt x="74872" y="29990"/>
                </a:cubicBezTo>
                <a:cubicBezTo>
                  <a:pt x="74744" y="29990"/>
                  <a:pt x="74460" y="29795"/>
                  <a:pt x="74238" y="29562"/>
                </a:cubicBezTo>
                <a:cubicBezTo>
                  <a:pt x="73932" y="29245"/>
                  <a:pt x="73709" y="29245"/>
                  <a:pt x="73314" y="29590"/>
                </a:cubicBezTo>
                <a:cubicBezTo>
                  <a:pt x="72919" y="29929"/>
                  <a:pt x="72619" y="29945"/>
                  <a:pt x="72046" y="29623"/>
                </a:cubicBezTo>
                <a:cubicBezTo>
                  <a:pt x="71368" y="29245"/>
                  <a:pt x="71340" y="29145"/>
                  <a:pt x="71818" y="28590"/>
                </a:cubicBezTo>
                <a:cubicBezTo>
                  <a:pt x="72174" y="28179"/>
                  <a:pt x="72341" y="27262"/>
                  <a:pt x="72319" y="25767"/>
                </a:cubicBezTo>
                <a:cubicBezTo>
                  <a:pt x="72302" y="24278"/>
                  <a:pt x="72491" y="23245"/>
                  <a:pt x="72880" y="22623"/>
                </a:cubicBezTo>
                <a:cubicBezTo>
                  <a:pt x="73548" y="21550"/>
                  <a:pt x="73303" y="21073"/>
                  <a:pt x="72352" y="21606"/>
                </a:cubicBezTo>
                <a:cubicBezTo>
                  <a:pt x="71635" y="22006"/>
                  <a:pt x="71551" y="21889"/>
                  <a:pt x="71223" y="19889"/>
                </a:cubicBezTo>
                <a:cubicBezTo>
                  <a:pt x="71073" y="18961"/>
                  <a:pt x="71234" y="18550"/>
                  <a:pt x="72080" y="17706"/>
                </a:cubicBezTo>
                <a:lnTo>
                  <a:pt x="73120" y="16661"/>
                </a:lnTo>
                <a:lnTo>
                  <a:pt x="75989" y="17645"/>
                </a:lnTo>
                <a:cubicBezTo>
                  <a:pt x="77830" y="18278"/>
                  <a:pt x="78971" y="18500"/>
                  <a:pt x="79187" y="18278"/>
                </a:cubicBezTo>
                <a:cubicBezTo>
                  <a:pt x="79644" y="17795"/>
                  <a:pt x="79616" y="17784"/>
                  <a:pt x="76362" y="16661"/>
                </a:cubicBezTo>
                <a:cubicBezTo>
                  <a:pt x="74788" y="16122"/>
                  <a:pt x="73342" y="15484"/>
                  <a:pt x="73153" y="15245"/>
                </a:cubicBezTo>
                <a:cubicBezTo>
                  <a:pt x="72964" y="15006"/>
                  <a:pt x="71512" y="12172"/>
                  <a:pt x="69933" y="8955"/>
                </a:cubicBezTo>
                <a:cubicBezTo>
                  <a:pt x="68353" y="5733"/>
                  <a:pt x="66929" y="2950"/>
                  <a:pt x="66768" y="2766"/>
                </a:cubicBezTo>
                <a:cubicBezTo>
                  <a:pt x="66679" y="2666"/>
                  <a:pt x="66590" y="2650"/>
                  <a:pt x="66490" y="2711"/>
                </a:cubicBezTo>
                <a:close/>
                <a:moveTo>
                  <a:pt x="76112" y="23512"/>
                </a:moveTo>
                <a:cubicBezTo>
                  <a:pt x="75823" y="23339"/>
                  <a:pt x="75100" y="23739"/>
                  <a:pt x="73854" y="24728"/>
                </a:cubicBezTo>
                <a:cubicBezTo>
                  <a:pt x="73787" y="24778"/>
                  <a:pt x="73832" y="25001"/>
                  <a:pt x="73965" y="25217"/>
                </a:cubicBezTo>
                <a:cubicBezTo>
                  <a:pt x="74260" y="25723"/>
                  <a:pt x="76251" y="24545"/>
                  <a:pt x="76251" y="23867"/>
                </a:cubicBezTo>
                <a:cubicBezTo>
                  <a:pt x="76251" y="23684"/>
                  <a:pt x="76206" y="23573"/>
                  <a:pt x="76112" y="23512"/>
                </a:cubicBezTo>
                <a:close/>
                <a:moveTo>
                  <a:pt x="16974" y="38107"/>
                </a:moveTo>
                <a:cubicBezTo>
                  <a:pt x="16763" y="38090"/>
                  <a:pt x="16496" y="38123"/>
                  <a:pt x="16251" y="38190"/>
                </a:cubicBezTo>
                <a:cubicBezTo>
                  <a:pt x="15100" y="38490"/>
                  <a:pt x="15100" y="39068"/>
                  <a:pt x="16240" y="43885"/>
                </a:cubicBezTo>
                <a:cubicBezTo>
                  <a:pt x="16729" y="45952"/>
                  <a:pt x="17085" y="47774"/>
                  <a:pt x="17030" y="47935"/>
                </a:cubicBezTo>
                <a:cubicBezTo>
                  <a:pt x="16974" y="48091"/>
                  <a:pt x="15200" y="50146"/>
                  <a:pt x="13086" y="52496"/>
                </a:cubicBezTo>
                <a:lnTo>
                  <a:pt x="9226" y="56774"/>
                </a:lnTo>
                <a:lnTo>
                  <a:pt x="7825" y="56580"/>
                </a:lnTo>
                <a:cubicBezTo>
                  <a:pt x="7057" y="56474"/>
                  <a:pt x="5278" y="56124"/>
                  <a:pt x="3859" y="55802"/>
                </a:cubicBezTo>
                <a:cubicBezTo>
                  <a:pt x="756" y="55091"/>
                  <a:pt x="-133" y="55274"/>
                  <a:pt x="16" y="56624"/>
                </a:cubicBezTo>
                <a:cubicBezTo>
                  <a:pt x="100" y="57385"/>
                  <a:pt x="978" y="58230"/>
                  <a:pt x="4137" y="60608"/>
                </a:cubicBezTo>
                <a:lnTo>
                  <a:pt x="8142" y="63625"/>
                </a:lnTo>
                <a:lnTo>
                  <a:pt x="10589" y="70269"/>
                </a:lnTo>
                <a:lnTo>
                  <a:pt x="13042" y="76925"/>
                </a:lnTo>
                <a:lnTo>
                  <a:pt x="16796" y="81009"/>
                </a:lnTo>
                <a:lnTo>
                  <a:pt x="20556" y="85103"/>
                </a:lnTo>
                <a:lnTo>
                  <a:pt x="18837" y="87426"/>
                </a:lnTo>
                <a:cubicBezTo>
                  <a:pt x="17886" y="88709"/>
                  <a:pt x="17102" y="90115"/>
                  <a:pt x="17102" y="90548"/>
                </a:cubicBezTo>
                <a:cubicBezTo>
                  <a:pt x="17102" y="91070"/>
                  <a:pt x="18509" y="92770"/>
                  <a:pt x="21301" y="95626"/>
                </a:cubicBezTo>
                <a:lnTo>
                  <a:pt x="25494" y="99926"/>
                </a:lnTo>
                <a:lnTo>
                  <a:pt x="23754" y="102182"/>
                </a:lnTo>
                <a:cubicBezTo>
                  <a:pt x="22791" y="103421"/>
                  <a:pt x="22013" y="104771"/>
                  <a:pt x="22024" y="105177"/>
                </a:cubicBezTo>
                <a:cubicBezTo>
                  <a:pt x="22030" y="105616"/>
                  <a:pt x="23926" y="107960"/>
                  <a:pt x="26679" y="110944"/>
                </a:cubicBezTo>
                <a:cubicBezTo>
                  <a:pt x="29232" y="113710"/>
                  <a:pt x="31440" y="115972"/>
                  <a:pt x="31585" y="115972"/>
                </a:cubicBezTo>
                <a:cubicBezTo>
                  <a:pt x="31729" y="115972"/>
                  <a:pt x="32152" y="115805"/>
                  <a:pt x="32525" y="115594"/>
                </a:cubicBezTo>
                <a:cubicBezTo>
                  <a:pt x="33882" y="114838"/>
                  <a:pt x="33292" y="113760"/>
                  <a:pt x="29143" y="109360"/>
                </a:cubicBezTo>
                <a:lnTo>
                  <a:pt x="25088" y="105060"/>
                </a:lnTo>
                <a:lnTo>
                  <a:pt x="26896" y="102626"/>
                </a:lnTo>
                <a:cubicBezTo>
                  <a:pt x="28286" y="100754"/>
                  <a:pt x="28665" y="99971"/>
                  <a:pt x="28509" y="99321"/>
                </a:cubicBezTo>
                <a:cubicBezTo>
                  <a:pt x="28392" y="98854"/>
                  <a:pt x="26479" y="96648"/>
                  <a:pt x="24238" y="94426"/>
                </a:cubicBezTo>
                <a:lnTo>
                  <a:pt x="20150" y="90387"/>
                </a:lnTo>
                <a:lnTo>
                  <a:pt x="21957" y="87942"/>
                </a:lnTo>
                <a:cubicBezTo>
                  <a:pt x="22947" y="86598"/>
                  <a:pt x="23754" y="85237"/>
                  <a:pt x="23754" y="84909"/>
                </a:cubicBezTo>
                <a:cubicBezTo>
                  <a:pt x="23748" y="84587"/>
                  <a:pt x="22213" y="82681"/>
                  <a:pt x="20333" y="80664"/>
                </a:cubicBezTo>
                <a:cubicBezTo>
                  <a:pt x="15545" y="75525"/>
                  <a:pt x="15828" y="76131"/>
                  <a:pt x="17102" y="73770"/>
                </a:cubicBezTo>
                <a:cubicBezTo>
                  <a:pt x="17703" y="72664"/>
                  <a:pt x="18375" y="71603"/>
                  <a:pt x="18604" y="71403"/>
                </a:cubicBezTo>
                <a:cubicBezTo>
                  <a:pt x="18837" y="71203"/>
                  <a:pt x="21379" y="70047"/>
                  <a:pt x="24243" y="68830"/>
                </a:cubicBezTo>
                <a:cubicBezTo>
                  <a:pt x="30116" y="66336"/>
                  <a:pt x="29399" y="66291"/>
                  <a:pt x="33303" y="69208"/>
                </a:cubicBezTo>
                <a:cubicBezTo>
                  <a:pt x="36518" y="71603"/>
                  <a:pt x="37235" y="71942"/>
                  <a:pt x="37936" y="71336"/>
                </a:cubicBezTo>
                <a:cubicBezTo>
                  <a:pt x="38959" y="70447"/>
                  <a:pt x="38348" y="69419"/>
                  <a:pt x="35650" y="67447"/>
                </a:cubicBezTo>
                <a:cubicBezTo>
                  <a:pt x="34204" y="66391"/>
                  <a:pt x="32597" y="65175"/>
                  <a:pt x="32068" y="64747"/>
                </a:cubicBezTo>
                <a:lnTo>
                  <a:pt x="31101" y="63958"/>
                </a:lnTo>
                <a:lnTo>
                  <a:pt x="31123" y="59141"/>
                </a:lnTo>
                <a:cubicBezTo>
                  <a:pt x="31140" y="56491"/>
                  <a:pt x="31268" y="54008"/>
                  <a:pt x="31407" y="53630"/>
                </a:cubicBezTo>
                <a:cubicBezTo>
                  <a:pt x="31551" y="53252"/>
                  <a:pt x="32246" y="52591"/>
                  <a:pt x="32953" y="52163"/>
                </a:cubicBezTo>
                <a:cubicBezTo>
                  <a:pt x="38248" y="48968"/>
                  <a:pt x="40906" y="46991"/>
                  <a:pt x="40906" y="46241"/>
                </a:cubicBezTo>
                <a:cubicBezTo>
                  <a:pt x="40906" y="45802"/>
                  <a:pt x="40678" y="45257"/>
                  <a:pt x="40400" y="45018"/>
                </a:cubicBezTo>
                <a:cubicBezTo>
                  <a:pt x="39816" y="44507"/>
                  <a:pt x="39365" y="44713"/>
                  <a:pt x="34938" y="47579"/>
                </a:cubicBezTo>
                <a:cubicBezTo>
                  <a:pt x="33309" y="48630"/>
                  <a:pt x="31490" y="49791"/>
                  <a:pt x="30895" y="50163"/>
                </a:cubicBezTo>
                <a:lnTo>
                  <a:pt x="29822" y="50852"/>
                </a:lnTo>
                <a:lnTo>
                  <a:pt x="25300" y="49202"/>
                </a:lnTo>
                <a:cubicBezTo>
                  <a:pt x="22814" y="48296"/>
                  <a:pt x="20561" y="47429"/>
                  <a:pt x="20294" y="47268"/>
                </a:cubicBezTo>
                <a:cubicBezTo>
                  <a:pt x="20022" y="47107"/>
                  <a:pt x="19593" y="46068"/>
                  <a:pt x="19338" y="44968"/>
                </a:cubicBezTo>
                <a:cubicBezTo>
                  <a:pt x="18520" y="41479"/>
                  <a:pt x="17697" y="38601"/>
                  <a:pt x="17424" y="38268"/>
                </a:cubicBezTo>
                <a:cubicBezTo>
                  <a:pt x="17347" y="38179"/>
                  <a:pt x="17185" y="38123"/>
                  <a:pt x="16974" y="38107"/>
                </a:cubicBezTo>
                <a:close/>
                <a:moveTo>
                  <a:pt x="84260" y="102788"/>
                </a:moveTo>
                <a:cubicBezTo>
                  <a:pt x="84160" y="102776"/>
                  <a:pt x="84082" y="102815"/>
                  <a:pt x="84010" y="102888"/>
                </a:cubicBezTo>
                <a:cubicBezTo>
                  <a:pt x="83715" y="103193"/>
                  <a:pt x="83843" y="103610"/>
                  <a:pt x="84499" y="104515"/>
                </a:cubicBezTo>
                <a:cubicBezTo>
                  <a:pt x="85556" y="105960"/>
                  <a:pt x="85684" y="105888"/>
                  <a:pt x="80884" y="106471"/>
                </a:cubicBezTo>
                <a:cubicBezTo>
                  <a:pt x="78904" y="106710"/>
                  <a:pt x="77302" y="107082"/>
                  <a:pt x="77302" y="107293"/>
                </a:cubicBezTo>
                <a:cubicBezTo>
                  <a:pt x="77302" y="107682"/>
                  <a:pt x="83670" y="107416"/>
                  <a:pt x="85255" y="106960"/>
                </a:cubicBezTo>
                <a:cubicBezTo>
                  <a:pt x="85828" y="106799"/>
                  <a:pt x="86101" y="106921"/>
                  <a:pt x="86251" y="107421"/>
                </a:cubicBezTo>
                <a:cubicBezTo>
                  <a:pt x="86368" y="107793"/>
                  <a:pt x="86657" y="108682"/>
                  <a:pt x="86907" y="109388"/>
                </a:cubicBezTo>
                <a:cubicBezTo>
                  <a:pt x="87942" y="112294"/>
                  <a:pt x="89899" y="118849"/>
                  <a:pt x="89899" y="119405"/>
                </a:cubicBezTo>
                <a:cubicBezTo>
                  <a:pt x="89899" y="119733"/>
                  <a:pt x="90139" y="120000"/>
                  <a:pt x="90428" y="120000"/>
                </a:cubicBezTo>
                <a:cubicBezTo>
                  <a:pt x="91268" y="120000"/>
                  <a:pt x="91067" y="118927"/>
                  <a:pt x="88971" y="112232"/>
                </a:cubicBezTo>
                <a:cubicBezTo>
                  <a:pt x="87436" y="107349"/>
                  <a:pt x="86696" y="105521"/>
                  <a:pt x="85695" y="104193"/>
                </a:cubicBezTo>
                <a:cubicBezTo>
                  <a:pt x="84972" y="103238"/>
                  <a:pt x="84549" y="102810"/>
                  <a:pt x="84260" y="102788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427" name="Google Shape;427;p35"/>
          <p:cNvSpPr/>
          <p:nvPr/>
        </p:nvSpPr>
        <p:spPr>
          <a:xfrm>
            <a:off x="889000" y="2235200"/>
            <a:ext cx="881907" cy="881907"/>
          </a:xfrm>
          <a:prstGeom prst="ellipse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  <a:effectLst>
            <a:outerShdw blurRad="38100" rotWithShape="0" dir="5400000" dist="25400">
              <a:srgbClr val="000000">
                <a:alpha val="49803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 Light"/>
              <a:buNone/>
            </a:pPr>
            <a:r>
              <a:rPr b="0" i="0" lang="en-US" sz="4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1</a:t>
            </a:r>
            <a:endParaRPr/>
          </a:p>
        </p:txBody>
      </p:sp>
      <p:sp>
        <p:nvSpPr>
          <p:cNvPr id="428" name="Google Shape;428;p35"/>
          <p:cNvSpPr/>
          <p:nvPr/>
        </p:nvSpPr>
        <p:spPr>
          <a:xfrm>
            <a:off x="2665494" y="2501900"/>
            <a:ext cx="881908" cy="881907"/>
          </a:xfrm>
          <a:prstGeom prst="ellipse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  <a:effectLst>
            <a:outerShdw blurRad="38100" rotWithShape="0" dir="5400000" dist="25400">
              <a:srgbClr val="000000">
                <a:alpha val="49803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 Light"/>
              <a:buNone/>
            </a:pPr>
            <a:r>
              <a:rPr b="0" i="0" lang="en-US" sz="4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2</a:t>
            </a:r>
            <a:endParaRPr/>
          </a:p>
        </p:txBody>
      </p:sp>
      <p:sp>
        <p:nvSpPr>
          <p:cNvPr id="429" name="Google Shape;429;p35"/>
          <p:cNvSpPr/>
          <p:nvPr/>
        </p:nvSpPr>
        <p:spPr>
          <a:xfrm>
            <a:off x="3630694" y="3873500"/>
            <a:ext cx="881908" cy="881907"/>
          </a:xfrm>
          <a:prstGeom prst="ellipse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  <a:effectLst>
            <a:outerShdw blurRad="38100" rotWithShape="0" dir="5400000" dist="25400">
              <a:srgbClr val="000000">
                <a:alpha val="49803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 Light"/>
              <a:buNone/>
            </a:pPr>
            <a:r>
              <a:rPr b="0" i="0" lang="en-US" sz="4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3</a:t>
            </a:r>
            <a:endParaRPr/>
          </a:p>
        </p:txBody>
      </p:sp>
      <p:sp>
        <p:nvSpPr>
          <p:cNvPr id="430" name="Google Shape;430;p35"/>
          <p:cNvSpPr/>
          <p:nvPr/>
        </p:nvSpPr>
        <p:spPr>
          <a:xfrm>
            <a:off x="3236994" y="5702300"/>
            <a:ext cx="881908" cy="881907"/>
          </a:xfrm>
          <a:prstGeom prst="ellipse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  <a:effectLst>
            <a:outerShdw blurRad="38100" rotWithShape="0" dir="5400000" dist="25400">
              <a:srgbClr val="000000">
                <a:alpha val="49803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 Light"/>
              <a:buNone/>
            </a:pPr>
            <a:r>
              <a:rPr b="0" i="0" lang="en-US" sz="4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4</a:t>
            </a:r>
            <a:endParaRPr/>
          </a:p>
        </p:txBody>
      </p:sp>
      <p:sp>
        <p:nvSpPr>
          <p:cNvPr id="431" name="Google Shape;431;p35"/>
          <p:cNvSpPr/>
          <p:nvPr/>
        </p:nvSpPr>
        <p:spPr>
          <a:xfrm>
            <a:off x="7275938" y="4783061"/>
            <a:ext cx="881907" cy="881908"/>
          </a:xfrm>
          <a:prstGeom prst="ellipse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  <a:effectLst>
            <a:outerShdw blurRad="38100" rotWithShape="0" dir="5400000" dist="25400">
              <a:srgbClr val="000000">
                <a:alpha val="49803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 Light"/>
              <a:buNone/>
            </a:pPr>
            <a:r>
              <a:rPr b="0" i="0" lang="en-US" sz="4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1</a:t>
            </a:r>
            <a:endParaRPr/>
          </a:p>
        </p:txBody>
      </p:sp>
      <p:sp>
        <p:nvSpPr>
          <p:cNvPr id="432" name="Google Shape;432;p35"/>
          <p:cNvSpPr/>
          <p:nvPr/>
        </p:nvSpPr>
        <p:spPr>
          <a:xfrm>
            <a:off x="11250694" y="2093400"/>
            <a:ext cx="881908" cy="881907"/>
          </a:xfrm>
          <a:prstGeom prst="ellipse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  <a:effectLst>
            <a:outerShdw blurRad="38100" rotWithShape="0" dir="5400000" dist="25400">
              <a:srgbClr val="000000">
                <a:alpha val="49803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 Light"/>
              <a:buNone/>
            </a:pPr>
            <a:r>
              <a:rPr b="0" i="0" lang="en-US" sz="4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3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8"/>
          <p:cNvSpPr txBox="1"/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-US" sz="8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outline</a:t>
            </a:r>
            <a:endParaRPr/>
          </a:p>
        </p:txBody>
      </p:sp>
      <p:sp>
        <p:nvSpPr>
          <p:cNvPr id="78" name="Google Shape;78;p18"/>
          <p:cNvSpPr txBox="1"/>
          <p:nvPr>
            <p:ph idx="1" type="body"/>
          </p:nvPr>
        </p:nvSpPr>
        <p:spPr>
          <a:xfrm>
            <a:off x="1765300" y="2286000"/>
            <a:ext cx="11099800" cy="628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-444500" lvl="0" marL="444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very brief overview</a:t>
            </a:r>
            <a:endParaRPr/>
          </a:p>
          <a:p>
            <a:pPr indent="-444500" lvl="0" marL="4445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 few tests/benchmarks</a:t>
            </a:r>
            <a:endParaRPr/>
          </a:p>
          <a:p>
            <a:pPr indent="-444500" lvl="0" marL="4445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new RIF docking methods</a:t>
            </a:r>
            <a:endParaRPr/>
          </a:p>
          <a:p>
            <a:pPr indent="-444500" lvl="1" marL="8890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fast packing of RIF rotamers</a:t>
            </a:r>
            <a:endParaRPr/>
          </a:p>
          <a:p>
            <a:pPr indent="-444500" lvl="1" marL="8890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simple constraints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7" name="Google Shape;437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71891" y="1817971"/>
            <a:ext cx="7718103" cy="829122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399858" y="2753886"/>
            <a:ext cx="5110623" cy="7030222"/>
          </a:xfrm>
          <a:prstGeom prst="rect">
            <a:avLst/>
          </a:prstGeom>
          <a:noFill/>
          <a:ln>
            <a:noFill/>
          </a:ln>
        </p:spPr>
      </p:pic>
      <p:sp>
        <p:nvSpPr>
          <p:cNvPr id="439" name="Google Shape;439;p36"/>
          <p:cNvSpPr/>
          <p:nvPr/>
        </p:nvSpPr>
        <p:spPr>
          <a:xfrm>
            <a:off x="889000" y="2235200"/>
            <a:ext cx="881907" cy="881907"/>
          </a:xfrm>
          <a:prstGeom prst="ellipse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  <a:effectLst>
            <a:outerShdw blurRad="38100" rotWithShape="0" dir="5400000" dist="25400">
              <a:srgbClr val="000000">
                <a:alpha val="49803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 Light"/>
              <a:buNone/>
            </a:pPr>
            <a:r>
              <a:rPr b="0" i="0" lang="en-US" sz="4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1</a:t>
            </a:r>
            <a:endParaRPr/>
          </a:p>
        </p:txBody>
      </p:sp>
      <p:sp>
        <p:nvSpPr>
          <p:cNvPr id="440" name="Google Shape;440;p36"/>
          <p:cNvSpPr/>
          <p:nvPr/>
        </p:nvSpPr>
        <p:spPr>
          <a:xfrm>
            <a:off x="2665494" y="2501900"/>
            <a:ext cx="881908" cy="881907"/>
          </a:xfrm>
          <a:prstGeom prst="ellipse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  <a:effectLst>
            <a:outerShdw blurRad="38100" rotWithShape="0" dir="5400000" dist="25400">
              <a:srgbClr val="000000">
                <a:alpha val="49803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 Light"/>
              <a:buNone/>
            </a:pPr>
            <a:r>
              <a:rPr b="0" i="0" lang="en-US" sz="4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2</a:t>
            </a:r>
            <a:endParaRPr/>
          </a:p>
        </p:txBody>
      </p:sp>
      <p:sp>
        <p:nvSpPr>
          <p:cNvPr id="441" name="Google Shape;441;p36"/>
          <p:cNvSpPr/>
          <p:nvPr/>
        </p:nvSpPr>
        <p:spPr>
          <a:xfrm>
            <a:off x="3630694" y="3873500"/>
            <a:ext cx="881908" cy="881907"/>
          </a:xfrm>
          <a:prstGeom prst="ellipse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  <a:effectLst>
            <a:outerShdw blurRad="38100" rotWithShape="0" dir="5400000" dist="25400">
              <a:srgbClr val="000000">
                <a:alpha val="49803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 Light"/>
              <a:buNone/>
            </a:pPr>
            <a:r>
              <a:rPr b="0" i="0" lang="en-US" sz="4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3</a:t>
            </a:r>
            <a:endParaRPr/>
          </a:p>
        </p:txBody>
      </p:sp>
      <p:sp>
        <p:nvSpPr>
          <p:cNvPr id="442" name="Google Shape;442;p36"/>
          <p:cNvSpPr/>
          <p:nvPr/>
        </p:nvSpPr>
        <p:spPr>
          <a:xfrm>
            <a:off x="3236994" y="5702300"/>
            <a:ext cx="881908" cy="881907"/>
          </a:xfrm>
          <a:prstGeom prst="ellipse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  <a:effectLst>
            <a:outerShdw blurRad="38100" rotWithShape="0" dir="5400000" dist="25400">
              <a:srgbClr val="000000">
                <a:alpha val="49803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 Light"/>
              <a:buNone/>
            </a:pPr>
            <a:r>
              <a:rPr b="0" i="0" lang="en-US" sz="4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4</a:t>
            </a:r>
            <a:endParaRPr/>
          </a:p>
        </p:txBody>
      </p:sp>
      <p:sp>
        <p:nvSpPr>
          <p:cNvPr id="443" name="Google Shape;443;p36"/>
          <p:cNvSpPr/>
          <p:nvPr/>
        </p:nvSpPr>
        <p:spPr>
          <a:xfrm>
            <a:off x="7543800" y="2806700"/>
            <a:ext cx="881907" cy="881907"/>
          </a:xfrm>
          <a:prstGeom prst="ellipse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  <a:effectLst>
            <a:outerShdw blurRad="38100" rotWithShape="0" dir="5400000" dist="25400">
              <a:srgbClr val="000000">
                <a:alpha val="49803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 Light"/>
              <a:buNone/>
            </a:pPr>
            <a:r>
              <a:rPr b="0" i="0" lang="en-US" sz="4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1</a:t>
            </a:r>
            <a:endParaRPr/>
          </a:p>
        </p:txBody>
      </p:sp>
      <p:sp>
        <p:nvSpPr>
          <p:cNvPr id="444" name="Google Shape;444;p36"/>
          <p:cNvSpPr/>
          <p:nvPr/>
        </p:nvSpPr>
        <p:spPr>
          <a:xfrm>
            <a:off x="8342394" y="2806700"/>
            <a:ext cx="881908" cy="881907"/>
          </a:xfrm>
          <a:prstGeom prst="ellipse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  <a:effectLst>
            <a:outerShdw blurRad="38100" rotWithShape="0" dir="5400000" dist="25400">
              <a:srgbClr val="000000">
                <a:alpha val="49803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 Light"/>
              <a:buNone/>
            </a:pPr>
            <a:r>
              <a:rPr b="0" i="0" lang="en-US" sz="4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2</a:t>
            </a:r>
            <a:endParaRPr/>
          </a:p>
        </p:txBody>
      </p:sp>
      <p:sp>
        <p:nvSpPr>
          <p:cNvPr id="445" name="Google Shape;445;p36"/>
          <p:cNvSpPr/>
          <p:nvPr/>
        </p:nvSpPr>
        <p:spPr>
          <a:xfrm>
            <a:off x="10539494" y="7302500"/>
            <a:ext cx="881908" cy="881907"/>
          </a:xfrm>
          <a:prstGeom prst="ellipse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  <a:effectLst>
            <a:outerShdw blurRad="38100" rotWithShape="0" dir="5400000" dist="25400">
              <a:srgbClr val="000000">
                <a:alpha val="49803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 Light"/>
              <a:buNone/>
            </a:pPr>
            <a:r>
              <a:rPr b="0" i="0" lang="en-US" sz="4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3</a:t>
            </a:r>
            <a:endParaRPr/>
          </a:p>
        </p:txBody>
      </p:sp>
      <p:sp>
        <p:nvSpPr>
          <p:cNvPr id="446" name="Google Shape;446;p36"/>
          <p:cNvSpPr/>
          <p:nvPr/>
        </p:nvSpPr>
        <p:spPr>
          <a:xfrm>
            <a:off x="11288794" y="7035800"/>
            <a:ext cx="881908" cy="881907"/>
          </a:xfrm>
          <a:prstGeom prst="ellipse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  <a:effectLst>
            <a:outerShdw blurRad="38100" rotWithShape="0" dir="5400000" dist="25400">
              <a:srgbClr val="000000">
                <a:alpha val="49803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 Light"/>
              <a:buNone/>
            </a:pPr>
            <a:r>
              <a:rPr b="0" i="0" lang="en-US" sz="4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4</a:t>
            </a:r>
            <a:endParaRPr/>
          </a:p>
        </p:txBody>
      </p:sp>
      <p:sp>
        <p:nvSpPr>
          <p:cNvPr id="447" name="Google Shape;447;p36"/>
          <p:cNvSpPr/>
          <p:nvPr/>
        </p:nvSpPr>
        <p:spPr>
          <a:xfrm>
            <a:off x="1046695" y="631473"/>
            <a:ext cx="10911409" cy="6477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-US" sz="3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Some rotamers might satisfy more than on CST…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2" name="Google Shape;452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99858" y="2753886"/>
            <a:ext cx="5110623" cy="7030222"/>
          </a:xfrm>
          <a:prstGeom prst="rect">
            <a:avLst/>
          </a:prstGeom>
          <a:noFill/>
          <a:ln>
            <a:noFill/>
          </a:ln>
        </p:spPr>
      </p:pic>
      <p:sp>
        <p:nvSpPr>
          <p:cNvPr id="453" name="Google Shape;453;p37"/>
          <p:cNvSpPr/>
          <p:nvPr/>
        </p:nvSpPr>
        <p:spPr>
          <a:xfrm>
            <a:off x="889000" y="2235200"/>
            <a:ext cx="881907" cy="881907"/>
          </a:xfrm>
          <a:prstGeom prst="ellipse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  <a:effectLst>
            <a:outerShdw blurRad="38100" rotWithShape="0" dir="5400000" dist="25400">
              <a:srgbClr val="000000">
                <a:alpha val="49803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 Light"/>
              <a:buNone/>
            </a:pPr>
            <a:r>
              <a:rPr b="0" i="0" lang="en-US" sz="4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1</a:t>
            </a:r>
            <a:endParaRPr/>
          </a:p>
        </p:txBody>
      </p:sp>
      <p:sp>
        <p:nvSpPr>
          <p:cNvPr id="454" name="Google Shape;454;p37"/>
          <p:cNvSpPr/>
          <p:nvPr/>
        </p:nvSpPr>
        <p:spPr>
          <a:xfrm>
            <a:off x="2665494" y="2501900"/>
            <a:ext cx="881908" cy="881907"/>
          </a:xfrm>
          <a:prstGeom prst="ellipse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  <a:effectLst>
            <a:outerShdw blurRad="38100" rotWithShape="0" dir="5400000" dist="25400">
              <a:srgbClr val="000000">
                <a:alpha val="49803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 Light"/>
              <a:buNone/>
            </a:pPr>
            <a:r>
              <a:rPr b="0" i="0" lang="en-US" sz="4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2</a:t>
            </a:r>
            <a:endParaRPr/>
          </a:p>
        </p:txBody>
      </p:sp>
      <p:sp>
        <p:nvSpPr>
          <p:cNvPr id="455" name="Google Shape;455;p37"/>
          <p:cNvSpPr/>
          <p:nvPr/>
        </p:nvSpPr>
        <p:spPr>
          <a:xfrm>
            <a:off x="3630694" y="3873500"/>
            <a:ext cx="881908" cy="881907"/>
          </a:xfrm>
          <a:prstGeom prst="ellipse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  <a:effectLst>
            <a:outerShdw blurRad="38100" rotWithShape="0" dir="5400000" dist="25400">
              <a:srgbClr val="000000">
                <a:alpha val="49803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 Light"/>
              <a:buNone/>
            </a:pPr>
            <a:r>
              <a:rPr b="0" i="0" lang="en-US" sz="4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3</a:t>
            </a:r>
            <a:endParaRPr/>
          </a:p>
        </p:txBody>
      </p:sp>
      <p:sp>
        <p:nvSpPr>
          <p:cNvPr id="456" name="Google Shape;456;p37"/>
          <p:cNvSpPr/>
          <p:nvPr/>
        </p:nvSpPr>
        <p:spPr>
          <a:xfrm>
            <a:off x="3236994" y="5702300"/>
            <a:ext cx="881908" cy="881907"/>
          </a:xfrm>
          <a:prstGeom prst="ellipse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  <a:effectLst>
            <a:outerShdw blurRad="38100" rotWithShape="0" dir="5400000" dist="25400">
              <a:srgbClr val="000000">
                <a:alpha val="49803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 Light"/>
              <a:buNone/>
            </a:pPr>
            <a:r>
              <a:rPr b="0" i="0" lang="en-US" sz="4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4</a:t>
            </a:r>
            <a:endParaRPr/>
          </a:p>
        </p:txBody>
      </p:sp>
      <p:sp>
        <p:nvSpPr>
          <p:cNvPr id="457" name="Google Shape;457;p37"/>
          <p:cNvSpPr/>
          <p:nvPr/>
        </p:nvSpPr>
        <p:spPr>
          <a:xfrm>
            <a:off x="5314863" y="631473"/>
            <a:ext cx="2375074" cy="6477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-US" sz="3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Or None…</a:t>
            </a:r>
            <a:endParaRPr/>
          </a:p>
        </p:txBody>
      </p:sp>
      <p:pic>
        <p:nvPicPr>
          <p:cNvPr id="458" name="Google Shape;458;p37"/>
          <p:cNvPicPr preferRelativeResize="0"/>
          <p:nvPr/>
        </p:nvPicPr>
        <p:blipFill rotWithShape="1">
          <a:blip r:embed="rId5">
            <a:alphaModFix/>
          </a:blip>
          <a:srcRect b="9703" l="5972" r="12549" t="3587"/>
          <a:stretch/>
        </p:blipFill>
        <p:spPr>
          <a:xfrm>
            <a:off x="5225285" y="1268024"/>
            <a:ext cx="8094231" cy="8407004"/>
          </a:xfrm>
          <a:custGeom>
            <a:rect b="b" l="l" r="r" t="t"/>
            <a:pathLst>
              <a:path extrusionOk="0" h="120000" w="120000">
                <a:moveTo>
                  <a:pt x="47867" y="0"/>
                </a:moveTo>
                <a:cubicBezTo>
                  <a:pt x="47465" y="0"/>
                  <a:pt x="47493" y="305"/>
                  <a:pt x="48056" y="1783"/>
                </a:cubicBezTo>
                <a:cubicBezTo>
                  <a:pt x="48324" y="2488"/>
                  <a:pt x="48726" y="3694"/>
                  <a:pt x="48944" y="4472"/>
                </a:cubicBezTo>
                <a:cubicBezTo>
                  <a:pt x="49290" y="5683"/>
                  <a:pt x="49284" y="5894"/>
                  <a:pt x="48899" y="6038"/>
                </a:cubicBezTo>
                <a:cubicBezTo>
                  <a:pt x="48252" y="6277"/>
                  <a:pt x="47113" y="5122"/>
                  <a:pt x="46522" y="3627"/>
                </a:cubicBezTo>
                <a:cubicBezTo>
                  <a:pt x="46237" y="2916"/>
                  <a:pt x="45813" y="2333"/>
                  <a:pt x="45579" y="2333"/>
                </a:cubicBezTo>
                <a:cubicBezTo>
                  <a:pt x="45043" y="2333"/>
                  <a:pt x="45043" y="2405"/>
                  <a:pt x="45584" y="3655"/>
                </a:cubicBezTo>
                <a:cubicBezTo>
                  <a:pt x="45992" y="4600"/>
                  <a:pt x="45986" y="4683"/>
                  <a:pt x="45411" y="4977"/>
                </a:cubicBezTo>
                <a:cubicBezTo>
                  <a:pt x="44920" y="5233"/>
                  <a:pt x="44820" y="5538"/>
                  <a:pt x="44886" y="6577"/>
                </a:cubicBezTo>
                <a:cubicBezTo>
                  <a:pt x="44931" y="7283"/>
                  <a:pt x="44870" y="7955"/>
                  <a:pt x="44747" y="8072"/>
                </a:cubicBezTo>
                <a:cubicBezTo>
                  <a:pt x="44462" y="8350"/>
                  <a:pt x="42420" y="6427"/>
                  <a:pt x="42420" y="5883"/>
                </a:cubicBezTo>
                <a:cubicBezTo>
                  <a:pt x="42420" y="5400"/>
                  <a:pt x="41555" y="4694"/>
                  <a:pt x="40946" y="4677"/>
                </a:cubicBezTo>
                <a:cubicBezTo>
                  <a:pt x="40656" y="4672"/>
                  <a:pt x="40589" y="4888"/>
                  <a:pt x="40723" y="5405"/>
                </a:cubicBezTo>
                <a:cubicBezTo>
                  <a:pt x="40930" y="6194"/>
                  <a:pt x="40199" y="7877"/>
                  <a:pt x="39652" y="7877"/>
                </a:cubicBezTo>
                <a:cubicBezTo>
                  <a:pt x="39473" y="7877"/>
                  <a:pt x="39261" y="7616"/>
                  <a:pt x="39172" y="7294"/>
                </a:cubicBezTo>
                <a:cubicBezTo>
                  <a:pt x="38960" y="6511"/>
                  <a:pt x="38530" y="6561"/>
                  <a:pt x="38195" y="7405"/>
                </a:cubicBezTo>
                <a:cubicBezTo>
                  <a:pt x="37871" y="8222"/>
                  <a:pt x="37123" y="8572"/>
                  <a:pt x="36722" y="8083"/>
                </a:cubicBezTo>
                <a:cubicBezTo>
                  <a:pt x="36565" y="7894"/>
                  <a:pt x="36270" y="7233"/>
                  <a:pt x="36063" y="6622"/>
                </a:cubicBezTo>
                <a:cubicBezTo>
                  <a:pt x="35862" y="6011"/>
                  <a:pt x="35539" y="5566"/>
                  <a:pt x="35349" y="5627"/>
                </a:cubicBezTo>
                <a:cubicBezTo>
                  <a:pt x="34791" y="5800"/>
                  <a:pt x="34763" y="7133"/>
                  <a:pt x="35293" y="8355"/>
                </a:cubicBezTo>
                <a:cubicBezTo>
                  <a:pt x="35745" y="9400"/>
                  <a:pt x="35745" y="9500"/>
                  <a:pt x="35254" y="9844"/>
                </a:cubicBezTo>
                <a:cubicBezTo>
                  <a:pt x="34964" y="10050"/>
                  <a:pt x="34640" y="10211"/>
                  <a:pt x="34528" y="10211"/>
                </a:cubicBezTo>
                <a:cubicBezTo>
                  <a:pt x="34417" y="10211"/>
                  <a:pt x="33725" y="9472"/>
                  <a:pt x="32994" y="8566"/>
                </a:cubicBezTo>
                <a:cubicBezTo>
                  <a:pt x="30700" y="5727"/>
                  <a:pt x="30108" y="5150"/>
                  <a:pt x="29740" y="5372"/>
                </a:cubicBezTo>
                <a:cubicBezTo>
                  <a:pt x="29500" y="5511"/>
                  <a:pt x="29762" y="6055"/>
                  <a:pt x="30560" y="7066"/>
                </a:cubicBezTo>
                <a:cubicBezTo>
                  <a:pt x="31487" y="8233"/>
                  <a:pt x="31693" y="8705"/>
                  <a:pt x="31531" y="9283"/>
                </a:cubicBezTo>
                <a:cubicBezTo>
                  <a:pt x="31381" y="9833"/>
                  <a:pt x="31113" y="10027"/>
                  <a:pt x="30499" y="10055"/>
                </a:cubicBezTo>
                <a:cubicBezTo>
                  <a:pt x="30041" y="10072"/>
                  <a:pt x="29506" y="9988"/>
                  <a:pt x="29305" y="9866"/>
                </a:cubicBezTo>
                <a:cubicBezTo>
                  <a:pt x="29087" y="9738"/>
                  <a:pt x="28741" y="9894"/>
                  <a:pt x="28451" y="10261"/>
                </a:cubicBezTo>
                <a:cubicBezTo>
                  <a:pt x="27982" y="10855"/>
                  <a:pt x="27943" y="10822"/>
                  <a:pt x="27028" y="8938"/>
                </a:cubicBezTo>
                <a:cubicBezTo>
                  <a:pt x="26458" y="7772"/>
                  <a:pt x="25900" y="7005"/>
                  <a:pt x="25616" y="7005"/>
                </a:cubicBezTo>
                <a:cubicBezTo>
                  <a:pt x="24991" y="7005"/>
                  <a:pt x="24996" y="7038"/>
                  <a:pt x="26057" y="9055"/>
                </a:cubicBezTo>
                <a:cubicBezTo>
                  <a:pt x="26838" y="10555"/>
                  <a:pt x="26922" y="10883"/>
                  <a:pt x="26592" y="11405"/>
                </a:cubicBezTo>
                <a:cubicBezTo>
                  <a:pt x="26246" y="11950"/>
                  <a:pt x="26324" y="12111"/>
                  <a:pt x="27357" y="12950"/>
                </a:cubicBezTo>
                <a:cubicBezTo>
                  <a:pt x="28568" y="13938"/>
                  <a:pt x="28568" y="14411"/>
                  <a:pt x="27368" y="14122"/>
                </a:cubicBezTo>
                <a:cubicBezTo>
                  <a:pt x="26972" y="14027"/>
                  <a:pt x="26458" y="14105"/>
                  <a:pt x="26218" y="14294"/>
                </a:cubicBezTo>
                <a:cubicBezTo>
                  <a:pt x="25672" y="14733"/>
                  <a:pt x="24661" y="14255"/>
                  <a:pt x="24394" y="13427"/>
                </a:cubicBezTo>
                <a:cubicBezTo>
                  <a:pt x="24181" y="12788"/>
                  <a:pt x="23322" y="12616"/>
                  <a:pt x="23333" y="13211"/>
                </a:cubicBezTo>
                <a:cubicBezTo>
                  <a:pt x="23333" y="13411"/>
                  <a:pt x="23601" y="13900"/>
                  <a:pt x="23919" y="14300"/>
                </a:cubicBezTo>
                <a:cubicBezTo>
                  <a:pt x="24349" y="14838"/>
                  <a:pt x="24416" y="15122"/>
                  <a:pt x="24165" y="15411"/>
                </a:cubicBezTo>
                <a:cubicBezTo>
                  <a:pt x="23902" y="15716"/>
                  <a:pt x="23562" y="15533"/>
                  <a:pt x="22513" y="14544"/>
                </a:cubicBezTo>
                <a:cubicBezTo>
                  <a:pt x="20866" y="12983"/>
                  <a:pt x="20286" y="13194"/>
                  <a:pt x="19845" y="15505"/>
                </a:cubicBezTo>
                <a:cubicBezTo>
                  <a:pt x="19466" y="17455"/>
                  <a:pt x="19248" y="17794"/>
                  <a:pt x="18478" y="17600"/>
                </a:cubicBezTo>
                <a:cubicBezTo>
                  <a:pt x="17780" y="17422"/>
                  <a:pt x="17769" y="17494"/>
                  <a:pt x="18176" y="19577"/>
                </a:cubicBezTo>
                <a:cubicBezTo>
                  <a:pt x="18344" y="20433"/>
                  <a:pt x="18372" y="21238"/>
                  <a:pt x="18238" y="21366"/>
                </a:cubicBezTo>
                <a:cubicBezTo>
                  <a:pt x="18098" y="21500"/>
                  <a:pt x="17624" y="21238"/>
                  <a:pt x="17177" y="20788"/>
                </a:cubicBezTo>
                <a:cubicBezTo>
                  <a:pt x="16541" y="20150"/>
                  <a:pt x="16318" y="19566"/>
                  <a:pt x="16167" y="18155"/>
                </a:cubicBezTo>
                <a:cubicBezTo>
                  <a:pt x="16028" y="16888"/>
                  <a:pt x="15838" y="16350"/>
                  <a:pt x="15542" y="16350"/>
                </a:cubicBezTo>
                <a:cubicBezTo>
                  <a:pt x="15196" y="16350"/>
                  <a:pt x="15163" y="16755"/>
                  <a:pt x="15325" y="18494"/>
                </a:cubicBezTo>
                <a:cubicBezTo>
                  <a:pt x="15581" y="21233"/>
                  <a:pt x="15163" y="21577"/>
                  <a:pt x="14019" y="19577"/>
                </a:cubicBezTo>
                <a:cubicBezTo>
                  <a:pt x="13555" y="18772"/>
                  <a:pt x="13003" y="18105"/>
                  <a:pt x="12796" y="18105"/>
                </a:cubicBezTo>
                <a:cubicBezTo>
                  <a:pt x="12277" y="18100"/>
                  <a:pt x="12322" y="18716"/>
                  <a:pt x="12891" y="19500"/>
                </a:cubicBezTo>
                <a:cubicBezTo>
                  <a:pt x="13321" y="20088"/>
                  <a:pt x="13321" y="20166"/>
                  <a:pt x="12886" y="20327"/>
                </a:cubicBezTo>
                <a:cubicBezTo>
                  <a:pt x="12584" y="20438"/>
                  <a:pt x="12434" y="20783"/>
                  <a:pt x="12490" y="21272"/>
                </a:cubicBezTo>
                <a:cubicBezTo>
                  <a:pt x="12556" y="21922"/>
                  <a:pt x="12462" y="22027"/>
                  <a:pt x="11887" y="21950"/>
                </a:cubicBezTo>
                <a:cubicBezTo>
                  <a:pt x="11044" y="21838"/>
                  <a:pt x="11044" y="21827"/>
                  <a:pt x="11948" y="24244"/>
                </a:cubicBezTo>
                <a:cubicBezTo>
                  <a:pt x="12796" y="26516"/>
                  <a:pt x="12668" y="26805"/>
                  <a:pt x="10676" y="27061"/>
                </a:cubicBezTo>
                <a:cubicBezTo>
                  <a:pt x="9839" y="27172"/>
                  <a:pt x="9403" y="27083"/>
                  <a:pt x="9113" y="26744"/>
                </a:cubicBezTo>
                <a:cubicBezTo>
                  <a:pt x="8683" y="26250"/>
                  <a:pt x="7874" y="26105"/>
                  <a:pt x="7874" y="26522"/>
                </a:cubicBezTo>
                <a:cubicBezTo>
                  <a:pt x="7874" y="26661"/>
                  <a:pt x="8142" y="27005"/>
                  <a:pt x="8471" y="27294"/>
                </a:cubicBezTo>
                <a:cubicBezTo>
                  <a:pt x="8801" y="27583"/>
                  <a:pt x="9001" y="27922"/>
                  <a:pt x="8912" y="28066"/>
                </a:cubicBezTo>
                <a:cubicBezTo>
                  <a:pt x="8823" y="28205"/>
                  <a:pt x="9001" y="28316"/>
                  <a:pt x="9320" y="28316"/>
                </a:cubicBezTo>
                <a:cubicBezTo>
                  <a:pt x="9643" y="28316"/>
                  <a:pt x="10279" y="28655"/>
                  <a:pt x="10737" y="29061"/>
                </a:cubicBezTo>
                <a:cubicBezTo>
                  <a:pt x="11407" y="29661"/>
                  <a:pt x="11491" y="29877"/>
                  <a:pt x="11195" y="30227"/>
                </a:cubicBezTo>
                <a:cubicBezTo>
                  <a:pt x="10910" y="30555"/>
                  <a:pt x="10910" y="30750"/>
                  <a:pt x="11189" y="31072"/>
                </a:cubicBezTo>
                <a:cubicBezTo>
                  <a:pt x="11474" y="31405"/>
                  <a:pt x="11418" y="31555"/>
                  <a:pt x="10893" y="31827"/>
                </a:cubicBezTo>
                <a:cubicBezTo>
                  <a:pt x="10408" y="32077"/>
                  <a:pt x="10291" y="32338"/>
                  <a:pt x="10425" y="32850"/>
                </a:cubicBezTo>
                <a:cubicBezTo>
                  <a:pt x="10771" y="34183"/>
                  <a:pt x="10028" y="33844"/>
                  <a:pt x="8499" y="31966"/>
                </a:cubicBezTo>
                <a:cubicBezTo>
                  <a:pt x="7026" y="30161"/>
                  <a:pt x="6356" y="29672"/>
                  <a:pt x="6356" y="30405"/>
                </a:cubicBezTo>
                <a:cubicBezTo>
                  <a:pt x="6356" y="30583"/>
                  <a:pt x="6830" y="31366"/>
                  <a:pt x="7411" y="32144"/>
                </a:cubicBezTo>
                <a:cubicBezTo>
                  <a:pt x="8393" y="33461"/>
                  <a:pt x="8427" y="33577"/>
                  <a:pt x="7902" y="33850"/>
                </a:cubicBezTo>
                <a:cubicBezTo>
                  <a:pt x="7472" y="34072"/>
                  <a:pt x="7216" y="34005"/>
                  <a:pt x="6803" y="33566"/>
                </a:cubicBezTo>
                <a:cubicBezTo>
                  <a:pt x="6261" y="32983"/>
                  <a:pt x="5145" y="32772"/>
                  <a:pt x="5145" y="33250"/>
                </a:cubicBezTo>
                <a:cubicBezTo>
                  <a:pt x="5145" y="33388"/>
                  <a:pt x="5352" y="33666"/>
                  <a:pt x="5603" y="33872"/>
                </a:cubicBezTo>
                <a:cubicBezTo>
                  <a:pt x="5954" y="34150"/>
                  <a:pt x="5977" y="34333"/>
                  <a:pt x="5714" y="34633"/>
                </a:cubicBezTo>
                <a:cubicBezTo>
                  <a:pt x="5458" y="34933"/>
                  <a:pt x="5463" y="35144"/>
                  <a:pt x="5737" y="35461"/>
                </a:cubicBezTo>
                <a:cubicBezTo>
                  <a:pt x="6200" y="35994"/>
                  <a:pt x="5898" y="36494"/>
                  <a:pt x="5128" y="36494"/>
                </a:cubicBezTo>
                <a:cubicBezTo>
                  <a:pt x="4168" y="36494"/>
                  <a:pt x="4453" y="37022"/>
                  <a:pt x="5765" y="37666"/>
                </a:cubicBezTo>
                <a:cubicBezTo>
                  <a:pt x="6992" y="38272"/>
                  <a:pt x="7121" y="38827"/>
                  <a:pt x="6032" y="38827"/>
                </a:cubicBezTo>
                <a:cubicBezTo>
                  <a:pt x="5709" y="38827"/>
                  <a:pt x="5446" y="38938"/>
                  <a:pt x="5446" y="39072"/>
                </a:cubicBezTo>
                <a:cubicBezTo>
                  <a:pt x="5446" y="39205"/>
                  <a:pt x="6406" y="39433"/>
                  <a:pt x="7578" y="39583"/>
                </a:cubicBezTo>
                <a:cubicBezTo>
                  <a:pt x="8756" y="39727"/>
                  <a:pt x="9744" y="39983"/>
                  <a:pt x="9783" y="40138"/>
                </a:cubicBezTo>
                <a:cubicBezTo>
                  <a:pt x="9816" y="40305"/>
                  <a:pt x="9001" y="40472"/>
                  <a:pt x="7947" y="40522"/>
                </a:cubicBezTo>
                <a:cubicBezTo>
                  <a:pt x="6903" y="40566"/>
                  <a:pt x="6049" y="40716"/>
                  <a:pt x="6049" y="40850"/>
                </a:cubicBezTo>
                <a:cubicBezTo>
                  <a:pt x="6049" y="40977"/>
                  <a:pt x="6546" y="41583"/>
                  <a:pt x="7143" y="42200"/>
                </a:cubicBezTo>
                <a:lnTo>
                  <a:pt x="8237" y="43322"/>
                </a:lnTo>
                <a:lnTo>
                  <a:pt x="7450" y="43866"/>
                </a:lnTo>
                <a:cubicBezTo>
                  <a:pt x="6607" y="44461"/>
                  <a:pt x="6390" y="45250"/>
                  <a:pt x="7076" y="45250"/>
                </a:cubicBezTo>
                <a:cubicBezTo>
                  <a:pt x="7305" y="45250"/>
                  <a:pt x="7656" y="45444"/>
                  <a:pt x="7857" y="45677"/>
                </a:cubicBezTo>
                <a:cubicBezTo>
                  <a:pt x="8058" y="45905"/>
                  <a:pt x="8722" y="46138"/>
                  <a:pt x="9336" y="46183"/>
                </a:cubicBezTo>
                <a:cubicBezTo>
                  <a:pt x="10279" y="46261"/>
                  <a:pt x="10436" y="46372"/>
                  <a:pt x="10358" y="46905"/>
                </a:cubicBezTo>
                <a:cubicBezTo>
                  <a:pt x="10307" y="47250"/>
                  <a:pt x="10408" y="47622"/>
                  <a:pt x="10586" y="47727"/>
                </a:cubicBezTo>
                <a:cubicBezTo>
                  <a:pt x="10765" y="47833"/>
                  <a:pt x="10838" y="48044"/>
                  <a:pt x="10743" y="48188"/>
                </a:cubicBezTo>
                <a:cubicBezTo>
                  <a:pt x="10447" y="48644"/>
                  <a:pt x="9074" y="48494"/>
                  <a:pt x="8220" y="47911"/>
                </a:cubicBezTo>
                <a:cubicBezTo>
                  <a:pt x="6920" y="47027"/>
                  <a:pt x="4235" y="45544"/>
                  <a:pt x="3923" y="45544"/>
                </a:cubicBezTo>
                <a:cubicBezTo>
                  <a:pt x="3075" y="45544"/>
                  <a:pt x="3861" y="46427"/>
                  <a:pt x="5569" y="47394"/>
                </a:cubicBezTo>
                <a:cubicBezTo>
                  <a:pt x="7121" y="48266"/>
                  <a:pt x="7478" y="48600"/>
                  <a:pt x="7350" y="49055"/>
                </a:cubicBezTo>
                <a:cubicBezTo>
                  <a:pt x="7216" y="49561"/>
                  <a:pt x="7310" y="49611"/>
                  <a:pt x="8142" y="49450"/>
                </a:cubicBezTo>
                <a:cubicBezTo>
                  <a:pt x="9342" y="49216"/>
                  <a:pt x="10190" y="49783"/>
                  <a:pt x="9621" y="50438"/>
                </a:cubicBezTo>
                <a:cubicBezTo>
                  <a:pt x="9057" y="51094"/>
                  <a:pt x="3409" y="50705"/>
                  <a:pt x="1942" y="49911"/>
                </a:cubicBezTo>
                <a:cubicBezTo>
                  <a:pt x="1361" y="49600"/>
                  <a:pt x="680" y="49338"/>
                  <a:pt x="435" y="49338"/>
                </a:cubicBezTo>
                <a:cubicBezTo>
                  <a:pt x="-306" y="49338"/>
                  <a:pt x="-61" y="49883"/>
                  <a:pt x="904" y="50361"/>
                </a:cubicBezTo>
                <a:cubicBezTo>
                  <a:pt x="1400" y="50611"/>
                  <a:pt x="1808" y="50944"/>
                  <a:pt x="1808" y="51105"/>
                </a:cubicBezTo>
                <a:cubicBezTo>
                  <a:pt x="1808" y="51261"/>
                  <a:pt x="2087" y="51388"/>
                  <a:pt x="2427" y="51388"/>
                </a:cubicBezTo>
                <a:cubicBezTo>
                  <a:pt x="2762" y="51388"/>
                  <a:pt x="4135" y="51922"/>
                  <a:pt x="5480" y="52572"/>
                </a:cubicBezTo>
                <a:cubicBezTo>
                  <a:pt x="7523" y="53561"/>
                  <a:pt x="7863" y="53822"/>
                  <a:pt x="7556" y="54172"/>
                </a:cubicBezTo>
                <a:cubicBezTo>
                  <a:pt x="7355" y="54405"/>
                  <a:pt x="7003" y="54600"/>
                  <a:pt x="6775" y="54600"/>
                </a:cubicBezTo>
                <a:cubicBezTo>
                  <a:pt x="6546" y="54600"/>
                  <a:pt x="6356" y="54794"/>
                  <a:pt x="6356" y="55033"/>
                </a:cubicBezTo>
                <a:cubicBezTo>
                  <a:pt x="6356" y="55588"/>
                  <a:pt x="6903" y="55588"/>
                  <a:pt x="8304" y="55022"/>
                </a:cubicBezTo>
                <a:cubicBezTo>
                  <a:pt x="9671" y="54472"/>
                  <a:pt x="9889" y="54594"/>
                  <a:pt x="10140" y="56016"/>
                </a:cubicBezTo>
                <a:cubicBezTo>
                  <a:pt x="10285" y="56855"/>
                  <a:pt x="10179" y="57427"/>
                  <a:pt x="9705" y="58300"/>
                </a:cubicBezTo>
                <a:cubicBezTo>
                  <a:pt x="9158" y="59305"/>
                  <a:pt x="8678" y="59650"/>
                  <a:pt x="6049" y="60861"/>
                </a:cubicBezTo>
                <a:cubicBezTo>
                  <a:pt x="3214" y="62177"/>
                  <a:pt x="2405" y="62772"/>
                  <a:pt x="3488" y="62772"/>
                </a:cubicBezTo>
                <a:cubicBezTo>
                  <a:pt x="3739" y="62772"/>
                  <a:pt x="4905" y="62311"/>
                  <a:pt x="6077" y="61744"/>
                </a:cubicBezTo>
                <a:cubicBezTo>
                  <a:pt x="7243" y="61172"/>
                  <a:pt x="8348" y="60794"/>
                  <a:pt x="8521" y="60900"/>
                </a:cubicBezTo>
                <a:cubicBezTo>
                  <a:pt x="8711" y="61011"/>
                  <a:pt x="8220" y="61705"/>
                  <a:pt x="7333" y="62583"/>
                </a:cubicBezTo>
                <a:cubicBezTo>
                  <a:pt x="5876" y="64038"/>
                  <a:pt x="5151" y="65483"/>
                  <a:pt x="5720" y="65822"/>
                </a:cubicBezTo>
                <a:cubicBezTo>
                  <a:pt x="5993" y="65983"/>
                  <a:pt x="7394" y="65472"/>
                  <a:pt x="9922" y="64294"/>
                </a:cubicBezTo>
                <a:cubicBezTo>
                  <a:pt x="10625" y="63966"/>
                  <a:pt x="11278" y="63816"/>
                  <a:pt x="11362" y="63950"/>
                </a:cubicBezTo>
                <a:cubicBezTo>
                  <a:pt x="11546" y="64238"/>
                  <a:pt x="13310" y="64172"/>
                  <a:pt x="13823" y="63861"/>
                </a:cubicBezTo>
                <a:cubicBezTo>
                  <a:pt x="14013" y="63744"/>
                  <a:pt x="14471" y="63883"/>
                  <a:pt x="14839" y="64172"/>
                </a:cubicBezTo>
                <a:cubicBezTo>
                  <a:pt x="15726" y="64866"/>
                  <a:pt x="15531" y="65000"/>
                  <a:pt x="11161" y="66755"/>
                </a:cubicBezTo>
                <a:cubicBezTo>
                  <a:pt x="7751" y="68127"/>
                  <a:pt x="6847" y="68750"/>
                  <a:pt x="8254" y="68761"/>
                </a:cubicBezTo>
                <a:cubicBezTo>
                  <a:pt x="8650" y="68766"/>
                  <a:pt x="8968" y="68977"/>
                  <a:pt x="9029" y="69277"/>
                </a:cubicBezTo>
                <a:cubicBezTo>
                  <a:pt x="9085" y="69555"/>
                  <a:pt x="9247" y="69777"/>
                  <a:pt x="9387" y="69777"/>
                </a:cubicBezTo>
                <a:cubicBezTo>
                  <a:pt x="9526" y="69777"/>
                  <a:pt x="10949" y="69055"/>
                  <a:pt x="12545" y="68166"/>
                </a:cubicBezTo>
                <a:cubicBezTo>
                  <a:pt x="16413" y="66016"/>
                  <a:pt x="16218" y="66055"/>
                  <a:pt x="16831" y="67300"/>
                </a:cubicBezTo>
                <a:lnTo>
                  <a:pt x="17356" y="68361"/>
                </a:lnTo>
                <a:lnTo>
                  <a:pt x="15648" y="70027"/>
                </a:lnTo>
                <a:cubicBezTo>
                  <a:pt x="14019" y="71616"/>
                  <a:pt x="13550" y="72411"/>
                  <a:pt x="14253" y="72411"/>
                </a:cubicBezTo>
                <a:cubicBezTo>
                  <a:pt x="14432" y="72411"/>
                  <a:pt x="15297" y="71750"/>
                  <a:pt x="16184" y="70944"/>
                </a:cubicBezTo>
                <a:cubicBezTo>
                  <a:pt x="17602" y="69650"/>
                  <a:pt x="17836" y="69527"/>
                  <a:pt x="18182" y="69933"/>
                </a:cubicBezTo>
                <a:cubicBezTo>
                  <a:pt x="18400" y="70183"/>
                  <a:pt x="18913" y="70355"/>
                  <a:pt x="19326" y="70305"/>
                </a:cubicBezTo>
                <a:cubicBezTo>
                  <a:pt x="19973" y="70233"/>
                  <a:pt x="20292" y="70572"/>
                  <a:pt x="21804" y="72977"/>
                </a:cubicBezTo>
                <a:cubicBezTo>
                  <a:pt x="23406" y="75533"/>
                  <a:pt x="24237" y="76433"/>
                  <a:pt x="24237" y="75627"/>
                </a:cubicBezTo>
                <a:cubicBezTo>
                  <a:pt x="24237" y="75444"/>
                  <a:pt x="24031" y="74905"/>
                  <a:pt x="23774" y="74433"/>
                </a:cubicBezTo>
                <a:cubicBezTo>
                  <a:pt x="23272" y="73494"/>
                  <a:pt x="23261" y="73505"/>
                  <a:pt x="24918" y="73155"/>
                </a:cubicBezTo>
                <a:cubicBezTo>
                  <a:pt x="25906" y="72950"/>
                  <a:pt x="25984" y="72411"/>
                  <a:pt x="25141" y="71677"/>
                </a:cubicBezTo>
                <a:cubicBezTo>
                  <a:pt x="24460" y="71083"/>
                  <a:pt x="24299" y="68672"/>
                  <a:pt x="24851" y="67283"/>
                </a:cubicBezTo>
                <a:cubicBezTo>
                  <a:pt x="25113" y="66616"/>
                  <a:pt x="25225" y="66561"/>
                  <a:pt x="25632" y="66883"/>
                </a:cubicBezTo>
                <a:cubicBezTo>
                  <a:pt x="25895" y="67094"/>
                  <a:pt x="26330" y="67677"/>
                  <a:pt x="26609" y="68188"/>
                </a:cubicBezTo>
                <a:cubicBezTo>
                  <a:pt x="27452" y="69733"/>
                  <a:pt x="28774" y="71533"/>
                  <a:pt x="29065" y="71533"/>
                </a:cubicBezTo>
                <a:cubicBezTo>
                  <a:pt x="29416" y="71533"/>
                  <a:pt x="29422" y="68955"/>
                  <a:pt x="29070" y="68744"/>
                </a:cubicBezTo>
                <a:cubicBezTo>
                  <a:pt x="28786" y="68572"/>
                  <a:pt x="34121" y="61605"/>
                  <a:pt x="34534" y="61605"/>
                </a:cubicBezTo>
                <a:cubicBezTo>
                  <a:pt x="34662" y="61605"/>
                  <a:pt x="34941" y="61800"/>
                  <a:pt x="35153" y="62050"/>
                </a:cubicBezTo>
                <a:cubicBezTo>
                  <a:pt x="35472" y="62416"/>
                  <a:pt x="35416" y="62616"/>
                  <a:pt x="34830" y="63222"/>
                </a:cubicBezTo>
                <a:cubicBezTo>
                  <a:pt x="34294" y="63772"/>
                  <a:pt x="34210" y="64027"/>
                  <a:pt x="34478" y="64283"/>
                </a:cubicBezTo>
                <a:cubicBezTo>
                  <a:pt x="34740" y="64538"/>
                  <a:pt x="34746" y="64727"/>
                  <a:pt x="34489" y="65027"/>
                </a:cubicBezTo>
                <a:cubicBezTo>
                  <a:pt x="34249" y="65305"/>
                  <a:pt x="34238" y="65516"/>
                  <a:pt x="34456" y="65727"/>
                </a:cubicBezTo>
                <a:cubicBezTo>
                  <a:pt x="34679" y="65938"/>
                  <a:pt x="35031" y="65711"/>
                  <a:pt x="35605" y="64983"/>
                </a:cubicBezTo>
                <a:cubicBezTo>
                  <a:pt x="36711" y="63583"/>
                  <a:pt x="37146" y="63966"/>
                  <a:pt x="37336" y="66527"/>
                </a:cubicBezTo>
                <a:cubicBezTo>
                  <a:pt x="37419" y="67627"/>
                  <a:pt x="37587" y="68694"/>
                  <a:pt x="37709" y="68888"/>
                </a:cubicBezTo>
                <a:cubicBezTo>
                  <a:pt x="38234" y="69705"/>
                  <a:pt x="38418" y="68594"/>
                  <a:pt x="38150" y="66144"/>
                </a:cubicBezTo>
                <a:cubicBezTo>
                  <a:pt x="37715" y="62077"/>
                  <a:pt x="38725" y="61916"/>
                  <a:pt x="40020" y="65850"/>
                </a:cubicBezTo>
                <a:cubicBezTo>
                  <a:pt x="40628" y="67711"/>
                  <a:pt x="40840" y="68038"/>
                  <a:pt x="41354" y="67966"/>
                </a:cubicBezTo>
                <a:cubicBezTo>
                  <a:pt x="41850" y="67900"/>
                  <a:pt x="41996" y="67605"/>
                  <a:pt x="42118" y="66422"/>
                </a:cubicBezTo>
                <a:cubicBezTo>
                  <a:pt x="42269" y="64955"/>
                  <a:pt x="43084" y="63644"/>
                  <a:pt x="43848" y="63644"/>
                </a:cubicBezTo>
                <a:cubicBezTo>
                  <a:pt x="44367" y="63644"/>
                  <a:pt x="44340" y="63288"/>
                  <a:pt x="43726" y="62050"/>
                </a:cubicBezTo>
                <a:cubicBezTo>
                  <a:pt x="42905" y="60388"/>
                  <a:pt x="43525" y="60177"/>
                  <a:pt x="45651" y="61383"/>
                </a:cubicBezTo>
                <a:cubicBezTo>
                  <a:pt x="46963" y="62133"/>
                  <a:pt x="47392" y="62533"/>
                  <a:pt x="47320" y="62944"/>
                </a:cubicBezTo>
                <a:cubicBezTo>
                  <a:pt x="47264" y="63250"/>
                  <a:pt x="47152" y="63855"/>
                  <a:pt x="47063" y="64288"/>
                </a:cubicBezTo>
                <a:cubicBezTo>
                  <a:pt x="46951" y="64827"/>
                  <a:pt x="47119" y="65372"/>
                  <a:pt x="47588" y="66000"/>
                </a:cubicBezTo>
                <a:lnTo>
                  <a:pt x="48268" y="66927"/>
                </a:lnTo>
                <a:lnTo>
                  <a:pt x="53643" y="66716"/>
                </a:lnTo>
                <a:lnTo>
                  <a:pt x="59023" y="66500"/>
                </a:lnTo>
                <a:lnTo>
                  <a:pt x="60329" y="67761"/>
                </a:lnTo>
                <a:cubicBezTo>
                  <a:pt x="61478" y="68872"/>
                  <a:pt x="61635" y="69177"/>
                  <a:pt x="61646" y="70344"/>
                </a:cubicBezTo>
                <a:cubicBezTo>
                  <a:pt x="61663" y="71644"/>
                  <a:pt x="61646" y="71672"/>
                  <a:pt x="60786" y="71577"/>
                </a:cubicBezTo>
                <a:cubicBezTo>
                  <a:pt x="60083" y="71494"/>
                  <a:pt x="59949" y="71572"/>
                  <a:pt x="60100" y="71955"/>
                </a:cubicBezTo>
                <a:cubicBezTo>
                  <a:pt x="60212" y="72238"/>
                  <a:pt x="60111" y="72494"/>
                  <a:pt x="59843" y="72594"/>
                </a:cubicBezTo>
                <a:cubicBezTo>
                  <a:pt x="59592" y="72688"/>
                  <a:pt x="59386" y="72972"/>
                  <a:pt x="59386" y="73222"/>
                </a:cubicBezTo>
                <a:cubicBezTo>
                  <a:pt x="59386" y="73794"/>
                  <a:pt x="58214" y="75038"/>
                  <a:pt x="57672" y="75038"/>
                </a:cubicBezTo>
                <a:cubicBezTo>
                  <a:pt x="56818" y="75038"/>
                  <a:pt x="57321" y="75794"/>
                  <a:pt x="58493" y="76283"/>
                </a:cubicBezTo>
                <a:cubicBezTo>
                  <a:pt x="59877" y="76861"/>
                  <a:pt x="59826" y="77183"/>
                  <a:pt x="58264" y="77811"/>
                </a:cubicBezTo>
                <a:cubicBezTo>
                  <a:pt x="56964" y="78333"/>
                  <a:pt x="55780" y="79505"/>
                  <a:pt x="55814" y="80216"/>
                </a:cubicBezTo>
                <a:cubicBezTo>
                  <a:pt x="55831" y="80500"/>
                  <a:pt x="55485" y="81494"/>
                  <a:pt x="55044" y="82427"/>
                </a:cubicBezTo>
                <a:cubicBezTo>
                  <a:pt x="54329" y="83966"/>
                  <a:pt x="54167" y="84122"/>
                  <a:pt x="53408" y="84044"/>
                </a:cubicBezTo>
                <a:cubicBezTo>
                  <a:pt x="52945" y="83994"/>
                  <a:pt x="52075" y="83588"/>
                  <a:pt x="51466" y="83144"/>
                </a:cubicBezTo>
                <a:cubicBezTo>
                  <a:pt x="50434" y="82383"/>
                  <a:pt x="48481" y="82011"/>
                  <a:pt x="48481" y="82572"/>
                </a:cubicBezTo>
                <a:cubicBezTo>
                  <a:pt x="48481" y="82700"/>
                  <a:pt x="48905" y="83111"/>
                  <a:pt x="49418" y="83477"/>
                </a:cubicBezTo>
                <a:cubicBezTo>
                  <a:pt x="50998" y="84600"/>
                  <a:pt x="50004" y="84727"/>
                  <a:pt x="47325" y="83744"/>
                </a:cubicBezTo>
                <a:cubicBezTo>
                  <a:pt x="44747" y="82800"/>
                  <a:pt x="43832" y="82833"/>
                  <a:pt x="45149" y="83811"/>
                </a:cubicBezTo>
                <a:lnTo>
                  <a:pt x="45902" y="84372"/>
                </a:lnTo>
                <a:lnTo>
                  <a:pt x="45193" y="84561"/>
                </a:lnTo>
                <a:cubicBezTo>
                  <a:pt x="44702" y="84694"/>
                  <a:pt x="44535" y="84911"/>
                  <a:pt x="44635" y="85283"/>
                </a:cubicBezTo>
                <a:cubicBezTo>
                  <a:pt x="44808" y="85905"/>
                  <a:pt x="44390" y="86300"/>
                  <a:pt x="43302" y="86566"/>
                </a:cubicBezTo>
                <a:cubicBezTo>
                  <a:pt x="42654" y="86722"/>
                  <a:pt x="42330" y="86550"/>
                  <a:pt x="41393" y="85550"/>
                </a:cubicBezTo>
                <a:cubicBezTo>
                  <a:pt x="40773" y="84888"/>
                  <a:pt x="40115" y="84022"/>
                  <a:pt x="39931" y="83633"/>
                </a:cubicBezTo>
                <a:cubicBezTo>
                  <a:pt x="39747" y="83238"/>
                  <a:pt x="39412" y="82916"/>
                  <a:pt x="39188" y="82916"/>
                </a:cubicBezTo>
                <a:cubicBezTo>
                  <a:pt x="38686" y="82916"/>
                  <a:pt x="38692" y="83155"/>
                  <a:pt x="39222" y="84083"/>
                </a:cubicBezTo>
                <a:cubicBezTo>
                  <a:pt x="39529" y="84611"/>
                  <a:pt x="39551" y="84922"/>
                  <a:pt x="39317" y="85194"/>
                </a:cubicBezTo>
                <a:cubicBezTo>
                  <a:pt x="39088" y="85466"/>
                  <a:pt x="39082" y="85661"/>
                  <a:pt x="39317" y="85883"/>
                </a:cubicBezTo>
                <a:cubicBezTo>
                  <a:pt x="39495" y="86061"/>
                  <a:pt x="39590" y="86383"/>
                  <a:pt x="39518" y="86605"/>
                </a:cubicBezTo>
                <a:cubicBezTo>
                  <a:pt x="39105" y="87911"/>
                  <a:pt x="39077" y="87950"/>
                  <a:pt x="38708" y="87655"/>
                </a:cubicBezTo>
                <a:cubicBezTo>
                  <a:pt x="38502" y="87488"/>
                  <a:pt x="37989" y="87305"/>
                  <a:pt x="37570" y="87250"/>
                </a:cubicBezTo>
                <a:cubicBezTo>
                  <a:pt x="36850" y="87155"/>
                  <a:pt x="36789" y="86994"/>
                  <a:pt x="36376" y="84155"/>
                </a:cubicBezTo>
                <a:cubicBezTo>
                  <a:pt x="36074" y="82094"/>
                  <a:pt x="35823" y="81166"/>
                  <a:pt x="35544" y="81166"/>
                </a:cubicBezTo>
                <a:cubicBezTo>
                  <a:pt x="35075" y="81166"/>
                  <a:pt x="35075" y="80905"/>
                  <a:pt x="35566" y="84483"/>
                </a:cubicBezTo>
                <a:cubicBezTo>
                  <a:pt x="35901" y="86927"/>
                  <a:pt x="35890" y="87377"/>
                  <a:pt x="35527" y="87511"/>
                </a:cubicBezTo>
                <a:cubicBezTo>
                  <a:pt x="34707" y="87816"/>
                  <a:pt x="34500" y="87050"/>
                  <a:pt x="34227" y="82744"/>
                </a:cubicBezTo>
                <a:cubicBezTo>
                  <a:pt x="34076" y="80350"/>
                  <a:pt x="33942" y="78355"/>
                  <a:pt x="33942" y="78316"/>
                </a:cubicBezTo>
                <a:cubicBezTo>
                  <a:pt x="33937" y="78277"/>
                  <a:pt x="33781" y="78244"/>
                  <a:pt x="33585" y="78244"/>
                </a:cubicBezTo>
                <a:cubicBezTo>
                  <a:pt x="33334" y="78244"/>
                  <a:pt x="33284" y="79277"/>
                  <a:pt x="33412" y="82038"/>
                </a:cubicBezTo>
                <a:cubicBezTo>
                  <a:pt x="33513" y="84272"/>
                  <a:pt x="33474" y="85900"/>
                  <a:pt x="33306" y="86000"/>
                </a:cubicBezTo>
                <a:cubicBezTo>
                  <a:pt x="32988" y="86188"/>
                  <a:pt x="32854" y="85877"/>
                  <a:pt x="32581" y="84305"/>
                </a:cubicBezTo>
                <a:cubicBezTo>
                  <a:pt x="32369" y="83083"/>
                  <a:pt x="31978" y="82877"/>
                  <a:pt x="31710" y="83855"/>
                </a:cubicBezTo>
                <a:lnTo>
                  <a:pt x="31531" y="84505"/>
                </a:lnTo>
                <a:lnTo>
                  <a:pt x="30761" y="83805"/>
                </a:lnTo>
                <a:cubicBezTo>
                  <a:pt x="29634" y="82788"/>
                  <a:pt x="29383" y="83222"/>
                  <a:pt x="30259" y="84666"/>
                </a:cubicBezTo>
                <a:cubicBezTo>
                  <a:pt x="30666" y="85344"/>
                  <a:pt x="31269" y="87088"/>
                  <a:pt x="31314" y="87727"/>
                </a:cubicBezTo>
                <a:cubicBezTo>
                  <a:pt x="31353" y="88211"/>
                  <a:pt x="31063" y="88355"/>
                  <a:pt x="29472" y="88633"/>
                </a:cubicBezTo>
                <a:cubicBezTo>
                  <a:pt x="27229" y="89027"/>
                  <a:pt x="27190" y="89000"/>
                  <a:pt x="25923" y="86050"/>
                </a:cubicBezTo>
                <a:cubicBezTo>
                  <a:pt x="25454" y="84961"/>
                  <a:pt x="24952" y="84005"/>
                  <a:pt x="24801" y="83922"/>
                </a:cubicBezTo>
                <a:cubicBezTo>
                  <a:pt x="24349" y="83650"/>
                  <a:pt x="24148" y="84650"/>
                  <a:pt x="24555" y="85127"/>
                </a:cubicBezTo>
                <a:cubicBezTo>
                  <a:pt x="24795" y="85405"/>
                  <a:pt x="24829" y="85672"/>
                  <a:pt x="24650" y="85844"/>
                </a:cubicBezTo>
                <a:cubicBezTo>
                  <a:pt x="24472" y="86022"/>
                  <a:pt x="23584" y="85366"/>
                  <a:pt x="22262" y="84083"/>
                </a:cubicBezTo>
                <a:cubicBezTo>
                  <a:pt x="20264" y="82144"/>
                  <a:pt x="19387" y="81627"/>
                  <a:pt x="19387" y="82383"/>
                </a:cubicBezTo>
                <a:cubicBezTo>
                  <a:pt x="19387" y="82572"/>
                  <a:pt x="20939" y="84144"/>
                  <a:pt x="22836" y="85877"/>
                </a:cubicBezTo>
                <a:cubicBezTo>
                  <a:pt x="26263" y="89016"/>
                  <a:pt x="27050" y="90150"/>
                  <a:pt x="26347" y="90966"/>
                </a:cubicBezTo>
                <a:cubicBezTo>
                  <a:pt x="26057" y="91305"/>
                  <a:pt x="25811" y="91272"/>
                  <a:pt x="24829" y="90788"/>
                </a:cubicBezTo>
                <a:cubicBezTo>
                  <a:pt x="24181" y="90477"/>
                  <a:pt x="23584" y="90222"/>
                  <a:pt x="23495" y="90222"/>
                </a:cubicBezTo>
                <a:cubicBezTo>
                  <a:pt x="23110" y="90222"/>
                  <a:pt x="23584" y="91961"/>
                  <a:pt x="24394" y="93500"/>
                </a:cubicBezTo>
                <a:cubicBezTo>
                  <a:pt x="25549" y="95700"/>
                  <a:pt x="25259" y="96005"/>
                  <a:pt x="22775" y="95200"/>
                </a:cubicBezTo>
                <a:cubicBezTo>
                  <a:pt x="20649" y="94511"/>
                  <a:pt x="20202" y="94461"/>
                  <a:pt x="20364" y="94938"/>
                </a:cubicBezTo>
                <a:cubicBezTo>
                  <a:pt x="20431" y="95127"/>
                  <a:pt x="21212" y="95522"/>
                  <a:pt x="22094" y="95811"/>
                </a:cubicBezTo>
                <a:cubicBezTo>
                  <a:pt x="22982" y="96100"/>
                  <a:pt x="23874" y="96472"/>
                  <a:pt x="24081" y="96638"/>
                </a:cubicBezTo>
                <a:cubicBezTo>
                  <a:pt x="24751" y="97172"/>
                  <a:pt x="24204" y="98344"/>
                  <a:pt x="22384" y="100255"/>
                </a:cubicBezTo>
                <a:cubicBezTo>
                  <a:pt x="21402" y="101288"/>
                  <a:pt x="20604" y="102272"/>
                  <a:pt x="20604" y="102450"/>
                </a:cubicBezTo>
                <a:cubicBezTo>
                  <a:pt x="20604" y="103183"/>
                  <a:pt x="21491" y="102655"/>
                  <a:pt x="23484" y="100733"/>
                </a:cubicBezTo>
                <a:cubicBezTo>
                  <a:pt x="24650" y="99611"/>
                  <a:pt x="25967" y="98577"/>
                  <a:pt x="26414" y="98422"/>
                </a:cubicBezTo>
                <a:cubicBezTo>
                  <a:pt x="27156" y="98172"/>
                  <a:pt x="27296" y="98238"/>
                  <a:pt x="27854" y="99161"/>
                </a:cubicBezTo>
                <a:cubicBezTo>
                  <a:pt x="28428" y="100094"/>
                  <a:pt x="28440" y="100227"/>
                  <a:pt x="28004" y="100861"/>
                </a:cubicBezTo>
                <a:cubicBezTo>
                  <a:pt x="27742" y="101244"/>
                  <a:pt x="27335" y="101627"/>
                  <a:pt x="27095" y="101716"/>
                </a:cubicBezTo>
                <a:cubicBezTo>
                  <a:pt x="26855" y="101805"/>
                  <a:pt x="26659" y="102088"/>
                  <a:pt x="26659" y="102355"/>
                </a:cubicBezTo>
                <a:cubicBezTo>
                  <a:pt x="26659" y="102672"/>
                  <a:pt x="26827" y="102772"/>
                  <a:pt x="27145" y="102655"/>
                </a:cubicBezTo>
                <a:cubicBezTo>
                  <a:pt x="28166" y="102277"/>
                  <a:pt x="28066" y="102866"/>
                  <a:pt x="26631" y="105522"/>
                </a:cubicBezTo>
                <a:cubicBezTo>
                  <a:pt x="25817" y="107033"/>
                  <a:pt x="25141" y="108416"/>
                  <a:pt x="25141" y="108605"/>
                </a:cubicBezTo>
                <a:cubicBezTo>
                  <a:pt x="25141" y="109305"/>
                  <a:pt x="25833" y="108700"/>
                  <a:pt x="26637" y="107288"/>
                </a:cubicBezTo>
                <a:cubicBezTo>
                  <a:pt x="27279" y="106166"/>
                  <a:pt x="27630" y="105838"/>
                  <a:pt x="28200" y="105838"/>
                </a:cubicBezTo>
                <a:cubicBezTo>
                  <a:pt x="28869" y="105838"/>
                  <a:pt x="28942" y="105972"/>
                  <a:pt x="29026" y="107372"/>
                </a:cubicBezTo>
                <a:cubicBezTo>
                  <a:pt x="29098" y="108533"/>
                  <a:pt x="29232" y="108900"/>
                  <a:pt x="29589" y="108900"/>
                </a:cubicBezTo>
                <a:cubicBezTo>
                  <a:pt x="29991" y="108900"/>
                  <a:pt x="30036" y="108622"/>
                  <a:pt x="29863" y="107066"/>
                </a:cubicBezTo>
                <a:cubicBezTo>
                  <a:pt x="29679" y="105433"/>
                  <a:pt x="29723" y="105166"/>
                  <a:pt x="30287" y="104677"/>
                </a:cubicBezTo>
                <a:cubicBezTo>
                  <a:pt x="31001" y="104055"/>
                  <a:pt x="31403" y="104288"/>
                  <a:pt x="31559" y="105400"/>
                </a:cubicBezTo>
                <a:cubicBezTo>
                  <a:pt x="31721" y="106566"/>
                  <a:pt x="32251" y="106116"/>
                  <a:pt x="32419" y="104677"/>
                </a:cubicBezTo>
                <a:cubicBezTo>
                  <a:pt x="32564" y="103394"/>
                  <a:pt x="32631" y="103322"/>
                  <a:pt x="34690" y="102166"/>
                </a:cubicBezTo>
                <a:lnTo>
                  <a:pt x="36805" y="100977"/>
                </a:lnTo>
                <a:lnTo>
                  <a:pt x="37363" y="101644"/>
                </a:lnTo>
                <a:cubicBezTo>
                  <a:pt x="37804" y="102166"/>
                  <a:pt x="37882" y="102588"/>
                  <a:pt x="37732" y="103566"/>
                </a:cubicBezTo>
                <a:cubicBezTo>
                  <a:pt x="37581" y="104533"/>
                  <a:pt x="37631" y="104816"/>
                  <a:pt x="37961" y="104816"/>
                </a:cubicBezTo>
                <a:cubicBezTo>
                  <a:pt x="38223" y="104816"/>
                  <a:pt x="38485" y="104294"/>
                  <a:pt x="38658" y="103427"/>
                </a:cubicBezTo>
                <a:cubicBezTo>
                  <a:pt x="39015" y="101638"/>
                  <a:pt x="39518" y="101650"/>
                  <a:pt x="39635" y="103450"/>
                </a:cubicBezTo>
                <a:cubicBezTo>
                  <a:pt x="39752" y="105194"/>
                  <a:pt x="39456" y="105544"/>
                  <a:pt x="37553" y="105983"/>
                </a:cubicBezTo>
                <a:cubicBezTo>
                  <a:pt x="35929" y="106361"/>
                  <a:pt x="35706" y="106661"/>
                  <a:pt x="36671" y="107155"/>
                </a:cubicBezTo>
                <a:cubicBezTo>
                  <a:pt x="37481" y="107572"/>
                  <a:pt x="37213" y="107916"/>
                  <a:pt x="35907" y="108155"/>
                </a:cubicBezTo>
                <a:cubicBezTo>
                  <a:pt x="34288" y="108444"/>
                  <a:pt x="34562" y="109011"/>
                  <a:pt x="36208" y="108772"/>
                </a:cubicBezTo>
                <a:cubicBezTo>
                  <a:pt x="38011" y="108511"/>
                  <a:pt x="38335" y="108750"/>
                  <a:pt x="37576" y="109772"/>
                </a:cubicBezTo>
                <a:cubicBezTo>
                  <a:pt x="36878" y="110722"/>
                  <a:pt x="36794" y="111244"/>
                  <a:pt x="37341" y="111238"/>
                </a:cubicBezTo>
                <a:cubicBezTo>
                  <a:pt x="37548" y="111233"/>
                  <a:pt x="38156" y="110588"/>
                  <a:pt x="38681" y="109811"/>
                </a:cubicBezTo>
                <a:cubicBezTo>
                  <a:pt x="39294" y="108905"/>
                  <a:pt x="39992" y="108277"/>
                  <a:pt x="40589" y="108077"/>
                </a:cubicBezTo>
                <a:cubicBezTo>
                  <a:pt x="41460" y="107783"/>
                  <a:pt x="41555" y="107816"/>
                  <a:pt x="41823" y="108494"/>
                </a:cubicBezTo>
                <a:cubicBezTo>
                  <a:pt x="42236" y="109533"/>
                  <a:pt x="42185" y="111116"/>
                  <a:pt x="41739" y="111450"/>
                </a:cubicBezTo>
                <a:cubicBezTo>
                  <a:pt x="41527" y="111605"/>
                  <a:pt x="39791" y="112427"/>
                  <a:pt x="37877" y="113277"/>
                </a:cubicBezTo>
                <a:cubicBezTo>
                  <a:pt x="33887" y="115038"/>
                  <a:pt x="34032" y="114950"/>
                  <a:pt x="34428" y="115338"/>
                </a:cubicBezTo>
                <a:cubicBezTo>
                  <a:pt x="34629" y="115533"/>
                  <a:pt x="35795" y="115150"/>
                  <a:pt x="37922" y="114183"/>
                </a:cubicBezTo>
                <a:cubicBezTo>
                  <a:pt x="39680" y="113383"/>
                  <a:pt x="41304" y="112688"/>
                  <a:pt x="41538" y="112638"/>
                </a:cubicBezTo>
                <a:cubicBezTo>
                  <a:pt x="41856" y="112572"/>
                  <a:pt x="42007" y="113011"/>
                  <a:pt x="42118" y="114383"/>
                </a:cubicBezTo>
                <a:cubicBezTo>
                  <a:pt x="42269" y="116177"/>
                  <a:pt x="42855" y="116844"/>
                  <a:pt x="42889" y="115266"/>
                </a:cubicBezTo>
                <a:cubicBezTo>
                  <a:pt x="42900" y="114827"/>
                  <a:pt x="43006" y="114372"/>
                  <a:pt x="43117" y="114261"/>
                </a:cubicBezTo>
                <a:cubicBezTo>
                  <a:pt x="43235" y="114150"/>
                  <a:pt x="43329" y="113561"/>
                  <a:pt x="43329" y="112955"/>
                </a:cubicBezTo>
                <a:cubicBezTo>
                  <a:pt x="43329" y="111294"/>
                  <a:pt x="44122" y="111016"/>
                  <a:pt x="45573" y="112166"/>
                </a:cubicBezTo>
                <a:lnTo>
                  <a:pt x="46695" y="113061"/>
                </a:lnTo>
                <a:lnTo>
                  <a:pt x="46075" y="113700"/>
                </a:lnTo>
                <a:cubicBezTo>
                  <a:pt x="45461" y="114327"/>
                  <a:pt x="45238" y="115038"/>
                  <a:pt x="45657" y="115038"/>
                </a:cubicBezTo>
                <a:cubicBezTo>
                  <a:pt x="45768" y="115038"/>
                  <a:pt x="46187" y="114750"/>
                  <a:pt x="46572" y="114400"/>
                </a:cubicBezTo>
                <a:lnTo>
                  <a:pt x="47281" y="113755"/>
                </a:lnTo>
                <a:lnTo>
                  <a:pt x="48486" y="114894"/>
                </a:lnTo>
                <a:cubicBezTo>
                  <a:pt x="49173" y="115544"/>
                  <a:pt x="49692" y="116305"/>
                  <a:pt x="49692" y="116672"/>
                </a:cubicBezTo>
                <a:cubicBezTo>
                  <a:pt x="49692" y="118127"/>
                  <a:pt x="50395" y="118766"/>
                  <a:pt x="50707" y="117605"/>
                </a:cubicBezTo>
                <a:lnTo>
                  <a:pt x="50880" y="116955"/>
                </a:lnTo>
                <a:lnTo>
                  <a:pt x="51589" y="117605"/>
                </a:lnTo>
                <a:cubicBezTo>
                  <a:pt x="53448" y="119283"/>
                  <a:pt x="53475" y="117783"/>
                  <a:pt x="51662" y="114088"/>
                </a:cubicBezTo>
                <a:cubicBezTo>
                  <a:pt x="50914" y="112566"/>
                  <a:pt x="50300" y="111188"/>
                  <a:pt x="50300" y="111033"/>
                </a:cubicBezTo>
                <a:cubicBezTo>
                  <a:pt x="50300" y="110877"/>
                  <a:pt x="50562" y="110516"/>
                  <a:pt x="50886" y="110233"/>
                </a:cubicBezTo>
                <a:cubicBezTo>
                  <a:pt x="51450" y="109738"/>
                  <a:pt x="51528" y="109761"/>
                  <a:pt x="52845" y="110822"/>
                </a:cubicBezTo>
                <a:cubicBezTo>
                  <a:pt x="53598" y="111427"/>
                  <a:pt x="54285" y="112100"/>
                  <a:pt x="54368" y="112305"/>
                </a:cubicBezTo>
                <a:cubicBezTo>
                  <a:pt x="54452" y="112516"/>
                  <a:pt x="54714" y="112616"/>
                  <a:pt x="54949" y="112527"/>
                </a:cubicBezTo>
                <a:cubicBezTo>
                  <a:pt x="55546" y="112305"/>
                  <a:pt x="56372" y="113916"/>
                  <a:pt x="55998" y="114561"/>
                </a:cubicBezTo>
                <a:cubicBezTo>
                  <a:pt x="55619" y="115216"/>
                  <a:pt x="55981" y="115744"/>
                  <a:pt x="56523" y="115316"/>
                </a:cubicBezTo>
                <a:cubicBezTo>
                  <a:pt x="56857" y="115050"/>
                  <a:pt x="57109" y="115361"/>
                  <a:pt x="57834" y="116900"/>
                </a:cubicBezTo>
                <a:cubicBezTo>
                  <a:pt x="58331" y="117955"/>
                  <a:pt x="58828" y="119077"/>
                  <a:pt x="58934" y="119405"/>
                </a:cubicBezTo>
                <a:cubicBezTo>
                  <a:pt x="59045" y="119733"/>
                  <a:pt x="59246" y="120000"/>
                  <a:pt x="59391" y="120000"/>
                </a:cubicBezTo>
                <a:cubicBezTo>
                  <a:pt x="60022" y="120000"/>
                  <a:pt x="59966" y="119322"/>
                  <a:pt x="59229" y="117816"/>
                </a:cubicBezTo>
                <a:cubicBezTo>
                  <a:pt x="58794" y="116933"/>
                  <a:pt x="58532" y="116066"/>
                  <a:pt x="58643" y="115900"/>
                </a:cubicBezTo>
                <a:cubicBezTo>
                  <a:pt x="58934" y="115438"/>
                  <a:pt x="59503" y="116000"/>
                  <a:pt x="60145" y="117372"/>
                </a:cubicBezTo>
                <a:cubicBezTo>
                  <a:pt x="60446" y="118016"/>
                  <a:pt x="60848" y="118538"/>
                  <a:pt x="61038" y="118538"/>
                </a:cubicBezTo>
                <a:cubicBezTo>
                  <a:pt x="61222" y="118538"/>
                  <a:pt x="61824" y="117688"/>
                  <a:pt x="62371" y="116644"/>
                </a:cubicBezTo>
                <a:cubicBezTo>
                  <a:pt x="62918" y="115605"/>
                  <a:pt x="63499" y="114677"/>
                  <a:pt x="63655" y="114583"/>
                </a:cubicBezTo>
                <a:cubicBezTo>
                  <a:pt x="63811" y="114488"/>
                  <a:pt x="64341" y="114688"/>
                  <a:pt x="64838" y="115027"/>
                </a:cubicBezTo>
                <a:cubicBezTo>
                  <a:pt x="65614" y="115561"/>
                  <a:pt x="65686" y="115738"/>
                  <a:pt x="65435" y="116377"/>
                </a:cubicBezTo>
                <a:cubicBezTo>
                  <a:pt x="65056" y="117344"/>
                  <a:pt x="65067" y="118250"/>
                  <a:pt x="65458" y="118250"/>
                </a:cubicBezTo>
                <a:cubicBezTo>
                  <a:pt x="65631" y="118250"/>
                  <a:pt x="65848" y="118016"/>
                  <a:pt x="65938" y="117733"/>
                </a:cubicBezTo>
                <a:cubicBezTo>
                  <a:pt x="66256" y="116733"/>
                  <a:pt x="66602" y="116350"/>
                  <a:pt x="67082" y="116438"/>
                </a:cubicBezTo>
                <a:cubicBezTo>
                  <a:pt x="67701" y="116544"/>
                  <a:pt x="67718" y="115966"/>
                  <a:pt x="67115" y="115322"/>
                </a:cubicBezTo>
                <a:cubicBezTo>
                  <a:pt x="66708" y="114888"/>
                  <a:pt x="66702" y="114783"/>
                  <a:pt x="67087" y="114477"/>
                </a:cubicBezTo>
                <a:cubicBezTo>
                  <a:pt x="67439" y="114194"/>
                  <a:pt x="68142" y="114300"/>
                  <a:pt x="70536" y="115016"/>
                </a:cubicBezTo>
                <a:cubicBezTo>
                  <a:pt x="73701" y="115955"/>
                  <a:pt x="74543" y="116083"/>
                  <a:pt x="74543" y="115638"/>
                </a:cubicBezTo>
                <a:cubicBezTo>
                  <a:pt x="74543" y="115488"/>
                  <a:pt x="73148" y="114944"/>
                  <a:pt x="71440" y="114433"/>
                </a:cubicBezTo>
                <a:cubicBezTo>
                  <a:pt x="69727" y="113916"/>
                  <a:pt x="68175" y="113344"/>
                  <a:pt x="67986" y="113166"/>
                </a:cubicBezTo>
                <a:cubicBezTo>
                  <a:pt x="67539" y="112755"/>
                  <a:pt x="67991" y="111533"/>
                  <a:pt x="68588" y="111533"/>
                </a:cubicBezTo>
                <a:cubicBezTo>
                  <a:pt x="68828" y="111533"/>
                  <a:pt x="69247" y="111194"/>
                  <a:pt x="69532" y="110777"/>
                </a:cubicBezTo>
                <a:cubicBezTo>
                  <a:pt x="70006" y="110083"/>
                  <a:pt x="70084" y="110055"/>
                  <a:pt x="70575" y="110483"/>
                </a:cubicBezTo>
                <a:cubicBezTo>
                  <a:pt x="71424" y="111222"/>
                  <a:pt x="71892" y="111072"/>
                  <a:pt x="71675" y="110122"/>
                </a:cubicBezTo>
                <a:cubicBezTo>
                  <a:pt x="71546" y="109561"/>
                  <a:pt x="71636" y="109172"/>
                  <a:pt x="71937" y="108933"/>
                </a:cubicBezTo>
                <a:cubicBezTo>
                  <a:pt x="72517" y="108466"/>
                  <a:pt x="73784" y="108633"/>
                  <a:pt x="73784" y="109172"/>
                </a:cubicBezTo>
                <a:cubicBezTo>
                  <a:pt x="73784" y="109838"/>
                  <a:pt x="74448" y="109861"/>
                  <a:pt x="74627" y="109205"/>
                </a:cubicBezTo>
                <a:cubicBezTo>
                  <a:pt x="74755" y="108744"/>
                  <a:pt x="75034" y="108611"/>
                  <a:pt x="75894" y="108611"/>
                </a:cubicBezTo>
                <a:cubicBezTo>
                  <a:pt x="77066" y="108611"/>
                  <a:pt x="77077" y="108616"/>
                  <a:pt x="78735" y="112483"/>
                </a:cubicBezTo>
                <a:cubicBezTo>
                  <a:pt x="79075" y="113272"/>
                  <a:pt x="79694" y="113588"/>
                  <a:pt x="79694" y="112972"/>
                </a:cubicBezTo>
                <a:cubicBezTo>
                  <a:pt x="79694" y="112794"/>
                  <a:pt x="79343" y="111811"/>
                  <a:pt x="78919" y="110783"/>
                </a:cubicBezTo>
                <a:cubicBezTo>
                  <a:pt x="78098" y="108816"/>
                  <a:pt x="78137" y="108316"/>
                  <a:pt x="79103" y="108316"/>
                </a:cubicBezTo>
                <a:cubicBezTo>
                  <a:pt x="79443" y="108316"/>
                  <a:pt x="79694" y="108122"/>
                  <a:pt x="79694" y="107850"/>
                </a:cubicBezTo>
                <a:cubicBezTo>
                  <a:pt x="79694" y="107488"/>
                  <a:pt x="79477" y="107411"/>
                  <a:pt x="78768" y="107511"/>
                </a:cubicBezTo>
                <a:cubicBezTo>
                  <a:pt x="78082" y="107605"/>
                  <a:pt x="77730" y="107488"/>
                  <a:pt x="77417" y="107055"/>
                </a:cubicBezTo>
                <a:cubicBezTo>
                  <a:pt x="77183" y="106733"/>
                  <a:pt x="77066" y="106361"/>
                  <a:pt x="77150" y="106227"/>
                </a:cubicBezTo>
                <a:cubicBezTo>
                  <a:pt x="77328" y="105950"/>
                  <a:pt x="81547" y="106077"/>
                  <a:pt x="82044" y="106377"/>
                </a:cubicBezTo>
                <a:cubicBezTo>
                  <a:pt x="82228" y="106483"/>
                  <a:pt x="82608" y="107161"/>
                  <a:pt x="82892" y="107883"/>
                </a:cubicBezTo>
                <a:cubicBezTo>
                  <a:pt x="83182" y="108605"/>
                  <a:pt x="83601" y="109194"/>
                  <a:pt x="83830" y="109194"/>
                </a:cubicBezTo>
                <a:cubicBezTo>
                  <a:pt x="84321" y="109194"/>
                  <a:pt x="84382" y="108144"/>
                  <a:pt x="83914" y="107866"/>
                </a:cubicBezTo>
                <a:cubicBezTo>
                  <a:pt x="83729" y="107755"/>
                  <a:pt x="83668" y="107350"/>
                  <a:pt x="83768" y="106955"/>
                </a:cubicBezTo>
                <a:cubicBezTo>
                  <a:pt x="83902" y="106444"/>
                  <a:pt x="83785" y="106100"/>
                  <a:pt x="83355" y="105744"/>
                </a:cubicBezTo>
                <a:cubicBezTo>
                  <a:pt x="83021" y="105477"/>
                  <a:pt x="82468" y="104622"/>
                  <a:pt x="82133" y="103855"/>
                </a:cubicBezTo>
                <a:lnTo>
                  <a:pt x="81531" y="102461"/>
                </a:lnTo>
                <a:lnTo>
                  <a:pt x="82306" y="102177"/>
                </a:lnTo>
                <a:cubicBezTo>
                  <a:pt x="83316" y="101811"/>
                  <a:pt x="83635" y="102022"/>
                  <a:pt x="83635" y="103077"/>
                </a:cubicBezTo>
                <a:cubicBezTo>
                  <a:pt x="83635" y="103550"/>
                  <a:pt x="83768" y="103938"/>
                  <a:pt x="83936" y="103938"/>
                </a:cubicBezTo>
                <a:cubicBezTo>
                  <a:pt x="84103" y="103938"/>
                  <a:pt x="84243" y="103422"/>
                  <a:pt x="84243" y="102788"/>
                </a:cubicBezTo>
                <a:cubicBezTo>
                  <a:pt x="84243" y="102155"/>
                  <a:pt x="84366" y="101561"/>
                  <a:pt x="84522" y="101472"/>
                </a:cubicBezTo>
                <a:cubicBezTo>
                  <a:pt x="84678" y="101377"/>
                  <a:pt x="85437" y="101683"/>
                  <a:pt x="86202" y="102150"/>
                </a:cubicBezTo>
                <a:cubicBezTo>
                  <a:pt x="87396" y="102883"/>
                  <a:pt x="87692" y="102955"/>
                  <a:pt x="88339" y="102672"/>
                </a:cubicBezTo>
                <a:cubicBezTo>
                  <a:pt x="89299" y="102238"/>
                  <a:pt x="89277" y="102050"/>
                  <a:pt x="88200" y="101283"/>
                </a:cubicBezTo>
                <a:cubicBezTo>
                  <a:pt x="87469" y="100761"/>
                  <a:pt x="87374" y="100561"/>
                  <a:pt x="87647" y="100133"/>
                </a:cubicBezTo>
                <a:cubicBezTo>
                  <a:pt x="87904" y="99738"/>
                  <a:pt x="87876" y="99450"/>
                  <a:pt x="87496" y="98894"/>
                </a:cubicBezTo>
                <a:cubicBezTo>
                  <a:pt x="86905" y="98022"/>
                  <a:pt x="87067" y="97811"/>
                  <a:pt x="88322" y="97811"/>
                </a:cubicBezTo>
                <a:cubicBezTo>
                  <a:pt x="89081" y="97811"/>
                  <a:pt x="89455" y="98044"/>
                  <a:pt x="90164" y="98966"/>
                </a:cubicBezTo>
                <a:cubicBezTo>
                  <a:pt x="90655" y="99605"/>
                  <a:pt x="91225" y="100188"/>
                  <a:pt x="91425" y="100266"/>
                </a:cubicBezTo>
                <a:cubicBezTo>
                  <a:pt x="92268" y="100594"/>
                  <a:pt x="92045" y="99811"/>
                  <a:pt x="90895" y="98411"/>
                </a:cubicBezTo>
                <a:cubicBezTo>
                  <a:pt x="90220" y="97588"/>
                  <a:pt x="89751" y="96783"/>
                  <a:pt x="89857" y="96627"/>
                </a:cubicBezTo>
                <a:cubicBezTo>
                  <a:pt x="89958" y="96466"/>
                  <a:pt x="90175" y="96416"/>
                  <a:pt x="90337" y="96511"/>
                </a:cubicBezTo>
                <a:cubicBezTo>
                  <a:pt x="90499" y="96611"/>
                  <a:pt x="90828" y="96538"/>
                  <a:pt x="91063" y="96350"/>
                </a:cubicBezTo>
                <a:cubicBezTo>
                  <a:pt x="91297" y="96161"/>
                  <a:pt x="91766" y="96088"/>
                  <a:pt x="92106" y="96194"/>
                </a:cubicBezTo>
                <a:cubicBezTo>
                  <a:pt x="92525" y="96322"/>
                  <a:pt x="92726" y="96261"/>
                  <a:pt x="92726" y="95994"/>
                </a:cubicBezTo>
                <a:cubicBezTo>
                  <a:pt x="92726" y="95772"/>
                  <a:pt x="92290" y="95466"/>
                  <a:pt x="91760" y="95311"/>
                </a:cubicBezTo>
                <a:cubicBezTo>
                  <a:pt x="90929" y="95072"/>
                  <a:pt x="90733" y="94822"/>
                  <a:pt x="90359" y="93511"/>
                </a:cubicBezTo>
                <a:cubicBezTo>
                  <a:pt x="90119" y="92672"/>
                  <a:pt x="90002" y="91800"/>
                  <a:pt x="90092" y="91577"/>
                </a:cubicBezTo>
                <a:cubicBezTo>
                  <a:pt x="90320" y="90994"/>
                  <a:pt x="94517" y="90977"/>
                  <a:pt x="94752" y="91555"/>
                </a:cubicBezTo>
                <a:cubicBezTo>
                  <a:pt x="94964" y="92100"/>
                  <a:pt x="95650" y="92088"/>
                  <a:pt x="95868" y="91533"/>
                </a:cubicBezTo>
                <a:cubicBezTo>
                  <a:pt x="95991" y="91222"/>
                  <a:pt x="96487" y="91094"/>
                  <a:pt x="97564" y="91094"/>
                </a:cubicBezTo>
                <a:cubicBezTo>
                  <a:pt x="98714" y="91094"/>
                  <a:pt x="99094" y="90988"/>
                  <a:pt x="99094" y="90655"/>
                </a:cubicBezTo>
                <a:cubicBezTo>
                  <a:pt x="99094" y="90383"/>
                  <a:pt x="98809" y="90222"/>
                  <a:pt x="98346" y="90222"/>
                </a:cubicBezTo>
                <a:cubicBezTo>
                  <a:pt x="97922" y="90222"/>
                  <a:pt x="97458" y="89977"/>
                  <a:pt x="97285" y="89666"/>
                </a:cubicBezTo>
                <a:cubicBezTo>
                  <a:pt x="96850" y="88877"/>
                  <a:pt x="97989" y="88233"/>
                  <a:pt x="100014" y="88116"/>
                </a:cubicBezTo>
                <a:cubicBezTo>
                  <a:pt x="100958" y="88066"/>
                  <a:pt x="101672" y="87877"/>
                  <a:pt x="101744" y="87666"/>
                </a:cubicBezTo>
                <a:cubicBezTo>
                  <a:pt x="101839" y="87394"/>
                  <a:pt x="101276" y="87294"/>
                  <a:pt x="99601" y="87294"/>
                </a:cubicBezTo>
                <a:cubicBezTo>
                  <a:pt x="97369" y="87294"/>
                  <a:pt x="97330" y="87283"/>
                  <a:pt x="96526" y="86266"/>
                </a:cubicBezTo>
                <a:lnTo>
                  <a:pt x="95717" y="85238"/>
                </a:lnTo>
                <a:lnTo>
                  <a:pt x="96649" y="84922"/>
                </a:lnTo>
                <a:cubicBezTo>
                  <a:pt x="97168" y="84750"/>
                  <a:pt x="97726" y="84355"/>
                  <a:pt x="97899" y="84050"/>
                </a:cubicBezTo>
                <a:cubicBezTo>
                  <a:pt x="98134" y="83627"/>
                  <a:pt x="98396" y="83544"/>
                  <a:pt x="98999" y="83688"/>
                </a:cubicBezTo>
                <a:cubicBezTo>
                  <a:pt x="99652" y="83844"/>
                  <a:pt x="99763" y="83794"/>
                  <a:pt x="99613" y="83411"/>
                </a:cubicBezTo>
                <a:cubicBezTo>
                  <a:pt x="99311" y="82655"/>
                  <a:pt x="99936" y="82533"/>
                  <a:pt x="100801" y="83188"/>
                </a:cubicBezTo>
                <a:cubicBezTo>
                  <a:pt x="101633" y="83822"/>
                  <a:pt x="102420" y="83983"/>
                  <a:pt x="102420" y="83522"/>
                </a:cubicBezTo>
                <a:cubicBezTo>
                  <a:pt x="102420" y="83372"/>
                  <a:pt x="102018" y="82972"/>
                  <a:pt x="101527" y="82633"/>
                </a:cubicBezTo>
                <a:cubicBezTo>
                  <a:pt x="101025" y="82288"/>
                  <a:pt x="100701" y="81844"/>
                  <a:pt x="100785" y="81627"/>
                </a:cubicBezTo>
                <a:cubicBezTo>
                  <a:pt x="100874" y="81400"/>
                  <a:pt x="100533" y="80950"/>
                  <a:pt x="99992" y="80577"/>
                </a:cubicBezTo>
                <a:cubicBezTo>
                  <a:pt x="99161" y="80005"/>
                  <a:pt x="99094" y="79866"/>
                  <a:pt x="99473" y="79500"/>
                </a:cubicBezTo>
                <a:cubicBezTo>
                  <a:pt x="100065" y="78933"/>
                  <a:pt x="101432" y="78822"/>
                  <a:pt x="101850" y="79311"/>
                </a:cubicBezTo>
                <a:cubicBezTo>
                  <a:pt x="102347" y="79883"/>
                  <a:pt x="102582" y="79805"/>
                  <a:pt x="103006" y="78911"/>
                </a:cubicBezTo>
                <a:lnTo>
                  <a:pt x="103380" y="78116"/>
                </a:lnTo>
                <a:lnTo>
                  <a:pt x="103910" y="78800"/>
                </a:lnTo>
                <a:cubicBezTo>
                  <a:pt x="104217" y="79188"/>
                  <a:pt x="104680" y="79427"/>
                  <a:pt x="104993" y="79372"/>
                </a:cubicBezTo>
                <a:cubicBezTo>
                  <a:pt x="105489" y="79277"/>
                  <a:pt x="105461" y="79177"/>
                  <a:pt x="104741" y="78350"/>
                </a:cubicBezTo>
                <a:cubicBezTo>
                  <a:pt x="104300" y="77844"/>
                  <a:pt x="103943" y="77311"/>
                  <a:pt x="103943" y="77155"/>
                </a:cubicBezTo>
                <a:cubicBezTo>
                  <a:pt x="103943" y="76816"/>
                  <a:pt x="104842" y="75038"/>
                  <a:pt x="105015" y="75038"/>
                </a:cubicBezTo>
                <a:cubicBezTo>
                  <a:pt x="105087" y="75038"/>
                  <a:pt x="105556" y="75822"/>
                  <a:pt x="106058" y="76788"/>
                </a:cubicBezTo>
                <a:cubicBezTo>
                  <a:pt x="106566" y="77750"/>
                  <a:pt x="107113" y="78538"/>
                  <a:pt x="107275" y="78538"/>
                </a:cubicBezTo>
                <a:cubicBezTo>
                  <a:pt x="107755" y="78538"/>
                  <a:pt x="107627" y="77911"/>
                  <a:pt x="106834" y="76411"/>
                </a:cubicBezTo>
                <a:lnTo>
                  <a:pt x="106092" y="75005"/>
                </a:lnTo>
                <a:lnTo>
                  <a:pt x="106762" y="74761"/>
                </a:lnTo>
                <a:cubicBezTo>
                  <a:pt x="107537" y="74477"/>
                  <a:pt x="107604" y="74511"/>
                  <a:pt x="109413" y="75966"/>
                </a:cubicBezTo>
                <a:cubicBezTo>
                  <a:pt x="110975" y="77222"/>
                  <a:pt x="111355" y="77338"/>
                  <a:pt x="111126" y="76494"/>
                </a:cubicBezTo>
                <a:cubicBezTo>
                  <a:pt x="110936" y="75800"/>
                  <a:pt x="111427" y="75416"/>
                  <a:pt x="111907" y="75877"/>
                </a:cubicBezTo>
                <a:cubicBezTo>
                  <a:pt x="112376" y="76327"/>
                  <a:pt x="113029" y="76288"/>
                  <a:pt x="113029" y="75800"/>
                </a:cubicBezTo>
                <a:cubicBezTo>
                  <a:pt x="113029" y="75583"/>
                  <a:pt x="112655" y="75244"/>
                  <a:pt x="112197" y="75061"/>
                </a:cubicBezTo>
                <a:cubicBezTo>
                  <a:pt x="111740" y="74877"/>
                  <a:pt x="110138" y="74033"/>
                  <a:pt x="108637" y="73177"/>
                </a:cubicBezTo>
                <a:cubicBezTo>
                  <a:pt x="106047" y="71711"/>
                  <a:pt x="105908" y="71577"/>
                  <a:pt x="105908" y="70627"/>
                </a:cubicBezTo>
                <a:cubicBezTo>
                  <a:pt x="105908" y="70083"/>
                  <a:pt x="105824" y="69500"/>
                  <a:pt x="105718" y="69338"/>
                </a:cubicBezTo>
                <a:cubicBezTo>
                  <a:pt x="105612" y="69177"/>
                  <a:pt x="105869" y="68533"/>
                  <a:pt x="106287" y="67900"/>
                </a:cubicBezTo>
                <a:lnTo>
                  <a:pt x="107052" y="66744"/>
                </a:lnTo>
                <a:lnTo>
                  <a:pt x="107738" y="67572"/>
                </a:lnTo>
                <a:cubicBezTo>
                  <a:pt x="108118" y="68027"/>
                  <a:pt x="108570" y="68305"/>
                  <a:pt x="108760" y="68194"/>
                </a:cubicBezTo>
                <a:cubicBezTo>
                  <a:pt x="108944" y="68083"/>
                  <a:pt x="109898" y="68461"/>
                  <a:pt x="110880" y="69033"/>
                </a:cubicBezTo>
                <a:cubicBezTo>
                  <a:pt x="111857" y="69605"/>
                  <a:pt x="112811" y="70066"/>
                  <a:pt x="112996" y="70066"/>
                </a:cubicBezTo>
                <a:cubicBezTo>
                  <a:pt x="113515" y="70066"/>
                  <a:pt x="113397" y="69633"/>
                  <a:pt x="112722" y="69044"/>
                </a:cubicBezTo>
                <a:cubicBezTo>
                  <a:pt x="112303" y="68677"/>
                  <a:pt x="112209" y="68416"/>
                  <a:pt x="112421" y="68211"/>
                </a:cubicBezTo>
                <a:cubicBezTo>
                  <a:pt x="112633" y="68005"/>
                  <a:pt x="112839" y="68022"/>
                  <a:pt x="113090" y="68261"/>
                </a:cubicBezTo>
                <a:cubicBezTo>
                  <a:pt x="113565" y="68722"/>
                  <a:pt x="114246" y="68711"/>
                  <a:pt x="114229" y="68244"/>
                </a:cubicBezTo>
                <a:cubicBezTo>
                  <a:pt x="114223" y="68044"/>
                  <a:pt x="113135" y="67255"/>
                  <a:pt x="111807" y="66483"/>
                </a:cubicBezTo>
                <a:cubicBezTo>
                  <a:pt x="110479" y="65716"/>
                  <a:pt x="109396" y="64955"/>
                  <a:pt x="109396" y="64794"/>
                </a:cubicBezTo>
                <a:cubicBezTo>
                  <a:pt x="109396" y="64633"/>
                  <a:pt x="109619" y="64172"/>
                  <a:pt x="109893" y="63766"/>
                </a:cubicBezTo>
                <a:cubicBezTo>
                  <a:pt x="110406" y="63011"/>
                  <a:pt x="110741" y="62983"/>
                  <a:pt x="113749" y="63461"/>
                </a:cubicBezTo>
                <a:cubicBezTo>
                  <a:pt x="114340" y="63550"/>
                  <a:pt x="114223" y="62833"/>
                  <a:pt x="113621" y="62683"/>
                </a:cubicBezTo>
                <a:cubicBezTo>
                  <a:pt x="112811" y="62477"/>
                  <a:pt x="113129" y="61894"/>
                  <a:pt x="114050" y="61894"/>
                </a:cubicBezTo>
                <a:cubicBezTo>
                  <a:pt x="115518" y="61894"/>
                  <a:pt x="115909" y="60416"/>
                  <a:pt x="114826" y="58950"/>
                </a:cubicBezTo>
                <a:cubicBezTo>
                  <a:pt x="113900" y="57694"/>
                  <a:pt x="114603" y="57616"/>
                  <a:pt x="117443" y="58672"/>
                </a:cubicBezTo>
                <a:cubicBezTo>
                  <a:pt x="120239" y="59711"/>
                  <a:pt x="120000" y="59661"/>
                  <a:pt x="120000" y="59155"/>
                </a:cubicBezTo>
                <a:cubicBezTo>
                  <a:pt x="120000" y="58922"/>
                  <a:pt x="119134" y="58438"/>
                  <a:pt x="117957" y="58022"/>
                </a:cubicBezTo>
                <a:cubicBezTo>
                  <a:pt x="115864" y="57277"/>
                  <a:pt x="115289" y="56561"/>
                  <a:pt x="116668" y="56416"/>
                </a:cubicBezTo>
                <a:cubicBezTo>
                  <a:pt x="118521" y="56222"/>
                  <a:pt x="119391" y="56011"/>
                  <a:pt x="119391" y="55755"/>
                </a:cubicBezTo>
                <a:cubicBezTo>
                  <a:pt x="119391" y="55383"/>
                  <a:pt x="117499" y="55400"/>
                  <a:pt x="115312" y="55788"/>
                </a:cubicBezTo>
                <a:cubicBezTo>
                  <a:pt x="113710" y="56072"/>
                  <a:pt x="113492" y="56050"/>
                  <a:pt x="112951" y="55527"/>
                </a:cubicBezTo>
                <a:cubicBezTo>
                  <a:pt x="112354" y="54955"/>
                  <a:pt x="112359" y="54944"/>
                  <a:pt x="113481" y="54433"/>
                </a:cubicBezTo>
                <a:cubicBezTo>
                  <a:pt x="114458" y="53983"/>
                  <a:pt x="114843" y="53961"/>
                  <a:pt x="116500" y="54261"/>
                </a:cubicBezTo>
                <a:cubicBezTo>
                  <a:pt x="118917" y="54688"/>
                  <a:pt x="119090" y="54683"/>
                  <a:pt x="119090" y="54188"/>
                </a:cubicBezTo>
                <a:cubicBezTo>
                  <a:pt x="119090" y="53783"/>
                  <a:pt x="118403" y="53611"/>
                  <a:pt x="115222" y="53200"/>
                </a:cubicBezTo>
                <a:cubicBezTo>
                  <a:pt x="114340" y="53083"/>
                  <a:pt x="113604" y="52861"/>
                  <a:pt x="113576" y="52700"/>
                </a:cubicBezTo>
                <a:cubicBezTo>
                  <a:pt x="113554" y="52538"/>
                  <a:pt x="114513" y="51961"/>
                  <a:pt x="115708" y="51411"/>
                </a:cubicBezTo>
                <a:cubicBezTo>
                  <a:pt x="116902" y="50861"/>
                  <a:pt x="117879" y="50233"/>
                  <a:pt x="117879" y="50022"/>
                </a:cubicBezTo>
                <a:cubicBezTo>
                  <a:pt x="117879" y="49500"/>
                  <a:pt x="117717" y="49533"/>
                  <a:pt x="115607" y="50494"/>
                </a:cubicBezTo>
                <a:cubicBezTo>
                  <a:pt x="114608" y="50955"/>
                  <a:pt x="113682" y="51227"/>
                  <a:pt x="113548" y="51111"/>
                </a:cubicBezTo>
                <a:cubicBezTo>
                  <a:pt x="113213" y="50805"/>
                  <a:pt x="113872" y="49266"/>
                  <a:pt x="114246" y="49488"/>
                </a:cubicBezTo>
                <a:cubicBezTo>
                  <a:pt x="114759" y="49800"/>
                  <a:pt x="115222" y="49338"/>
                  <a:pt x="114843" y="48894"/>
                </a:cubicBezTo>
                <a:cubicBezTo>
                  <a:pt x="114580" y="48588"/>
                  <a:pt x="114698" y="48388"/>
                  <a:pt x="115362" y="47983"/>
                </a:cubicBezTo>
                <a:cubicBezTo>
                  <a:pt x="115831" y="47694"/>
                  <a:pt x="116322" y="47288"/>
                  <a:pt x="116456" y="47088"/>
                </a:cubicBezTo>
                <a:cubicBezTo>
                  <a:pt x="116590" y="46883"/>
                  <a:pt x="116958" y="46711"/>
                  <a:pt x="117287" y="46711"/>
                </a:cubicBezTo>
                <a:cubicBezTo>
                  <a:pt x="118124" y="46711"/>
                  <a:pt x="118018" y="46166"/>
                  <a:pt x="117120" y="45833"/>
                </a:cubicBezTo>
                <a:cubicBezTo>
                  <a:pt x="116701" y="45683"/>
                  <a:pt x="116361" y="45416"/>
                  <a:pt x="116361" y="45238"/>
                </a:cubicBezTo>
                <a:cubicBezTo>
                  <a:pt x="116361" y="45066"/>
                  <a:pt x="115948" y="44338"/>
                  <a:pt x="115446" y="43633"/>
                </a:cubicBezTo>
                <a:cubicBezTo>
                  <a:pt x="114458" y="42255"/>
                  <a:pt x="114513" y="41638"/>
                  <a:pt x="115702" y="40816"/>
                </a:cubicBezTo>
                <a:cubicBezTo>
                  <a:pt x="116004" y="40605"/>
                  <a:pt x="116338" y="40205"/>
                  <a:pt x="116450" y="39927"/>
                </a:cubicBezTo>
                <a:cubicBezTo>
                  <a:pt x="116556" y="39644"/>
                  <a:pt x="116924" y="39416"/>
                  <a:pt x="117259" y="39416"/>
                </a:cubicBezTo>
                <a:cubicBezTo>
                  <a:pt x="118381" y="39416"/>
                  <a:pt x="117907" y="38933"/>
                  <a:pt x="115987" y="38133"/>
                </a:cubicBezTo>
                <a:cubicBezTo>
                  <a:pt x="114290" y="37422"/>
                  <a:pt x="114145" y="37300"/>
                  <a:pt x="114620" y="36955"/>
                </a:cubicBezTo>
                <a:cubicBezTo>
                  <a:pt x="114910" y="36750"/>
                  <a:pt x="115150" y="36427"/>
                  <a:pt x="115150" y="36244"/>
                </a:cubicBezTo>
                <a:cubicBezTo>
                  <a:pt x="115150" y="35733"/>
                  <a:pt x="114407" y="35850"/>
                  <a:pt x="113554" y="36494"/>
                </a:cubicBezTo>
                <a:cubicBezTo>
                  <a:pt x="112811" y="37055"/>
                  <a:pt x="112767" y="37055"/>
                  <a:pt x="112108" y="36544"/>
                </a:cubicBezTo>
                <a:lnTo>
                  <a:pt x="111433" y="36011"/>
                </a:lnTo>
                <a:lnTo>
                  <a:pt x="113743" y="34194"/>
                </a:lnTo>
                <a:cubicBezTo>
                  <a:pt x="115016" y="33188"/>
                  <a:pt x="116059" y="32183"/>
                  <a:pt x="116059" y="31950"/>
                </a:cubicBezTo>
                <a:cubicBezTo>
                  <a:pt x="116059" y="31283"/>
                  <a:pt x="115792" y="31422"/>
                  <a:pt x="113436" y="33300"/>
                </a:cubicBezTo>
                <a:cubicBezTo>
                  <a:pt x="111427" y="34900"/>
                  <a:pt x="110317" y="35311"/>
                  <a:pt x="110719" y="34300"/>
                </a:cubicBezTo>
                <a:cubicBezTo>
                  <a:pt x="110970" y="33672"/>
                  <a:pt x="110545" y="33544"/>
                  <a:pt x="109786" y="34022"/>
                </a:cubicBezTo>
                <a:cubicBezTo>
                  <a:pt x="108793" y="34655"/>
                  <a:pt x="108481" y="34350"/>
                  <a:pt x="108481" y="32711"/>
                </a:cubicBezTo>
                <a:cubicBezTo>
                  <a:pt x="108481" y="31333"/>
                  <a:pt x="108525" y="31266"/>
                  <a:pt x="109926" y="30444"/>
                </a:cubicBezTo>
                <a:cubicBezTo>
                  <a:pt x="110719" y="29977"/>
                  <a:pt x="111606" y="29511"/>
                  <a:pt x="111896" y="29405"/>
                </a:cubicBezTo>
                <a:cubicBezTo>
                  <a:pt x="112538" y="29177"/>
                  <a:pt x="112555" y="28661"/>
                  <a:pt x="111963" y="27900"/>
                </a:cubicBezTo>
                <a:cubicBezTo>
                  <a:pt x="111522" y="27344"/>
                  <a:pt x="111505" y="27338"/>
                  <a:pt x="110624" y="27966"/>
                </a:cubicBezTo>
                <a:cubicBezTo>
                  <a:pt x="110133" y="28316"/>
                  <a:pt x="109653" y="28483"/>
                  <a:pt x="109552" y="28327"/>
                </a:cubicBezTo>
                <a:cubicBezTo>
                  <a:pt x="109267" y="27877"/>
                  <a:pt x="108525" y="28316"/>
                  <a:pt x="108425" y="29000"/>
                </a:cubicBezTo>
                <a:cubicBezTo>
                  <a:pt x="108375" y="29344"/>
                  <a:pt x="108129" y="29633"/>
                  <a:pt x="107878" y="29633"/>
                </a:cubicBezTo>
                <a:cubicBezTo>
                  <a:pt x="107627" y="29633"/>
                  <a:pt x="107459" y="29422"/>
                  <a:pt x="107504" y="29155"/>
                </a:cubicBezTo>
                <a:cubicBezTo>
                  <a:pt x="107554" y="28883"/>
                  <a:pt x="107325" y="28616"/>
                  <a:pt x="106979" y="28527"/>
                </a:cubicBezTo>
                <a:cubicBezTo>
                  <a:pt x="106315" y="28361"/>
                  <a:pt x="106148" y="27338"/>
                  <a:pt x="106661" y="26566"/>
                </a:cubicBezTo>
                <a:cubicBezTo>
                  <a:pt x="106879" y="26233"/>
                  <a:pt x="106790" y="26094"/>
                  <a:pt x="106276" y="25972"/>
                </a:cubicBezTo>
                <a:cubicBezTo>
                  <a:pt x="105869" y="25877"/>
                  <a:pt x="105567" y="25550"/>
                  <a:pt x="105506" y="25138"/>
                </a:cubicBezTo>
                <a:cubicBezTo>
                  <a:pt x="105433" y="24638"/>
                  <a:pt x="105255" y="24505"/>
                  <a:pt x="104825" y="24616"/>
                </a:cubicBezTo>
                <a:cubicBezTo>
                  <a:pt x="104501" y="24694"/>
                  <a:pt x="104161" y="24638"/>
                  <a:pt x="104072" y="24494"/>
                </a:cubicBezTo>
                <a:cubicBezTo>
                  <a:pt x="103815" y="24100"/>
                  <a:pt x="103335" y="24177"/>
                  <a:pt x="103335" y="24616"/>
                </a:cubicBezTo>
                <a:cubicBezTo>
                  <a:pt x="103335" y="24822"/>
                  <a:pt x="103145" y="25238"/>
                  <a:pt x="102916" y="25538"/>
                </a:cubicBezTo>
                <a:cubicBezTo>
                  <a:pt x="102520" y="26055"/>
                  <a:pt x="102481" y="26044"/>
                  <a:pt x="101968" y="25294"/>
                </a:cubicBezTo>
                <a:cubicBezTo>
                  <a:pt x="101471" y="24566"/>
                  <a:pt x="101471" y="24466"/>
                  <a:pt x="101929" y="23977"/>
                </a:cubicBezTo>
                <a:cubicBezTo>
                  <a:pt x="103062" y="22777"/>
                  <a:pt x="102230" y="22750"/>
                  <a:pt x="100411" y="23933"/>
                </a:cubicBezTo>
                <a:cubicBezTo>
                  <a:pt x="99094" y="24788"/>
                  <a:pt x="99060" y="24794"/>
                  <a:pt x="98831" y="24200"/>
                </a:cubicBezTo>
                <a:cubicBezTo>
                  <a:pt x="98513" y="23366"/>
                  <a:pt x="99880" y="20755"/>
                  <a:pt x="100812" y="20416"/>
                </a:cubicBezTo>
                <a:cubicBezTo>
                  <a:pt x="101722" y="20083"/>
                  <a:pt x="101744" y="19444"/>
                  <a:pt x="100835" y="19644"/>
                </a:cubicBezTo>
                <a:cubicBezTo>
                  <a:pt x="98781" y="20100"/>
                  <a:pt x="98223" y="20150"/>
                  <a:pt x="98050" y="19883"/>
                </a:cubicBezTo>
                <a:cubicBezTo>
                  <a:pt x="97949" y="19722"/>
                  <a:pt x="98480" y="19244"/>
                  <a:pt x="99233" y="18816"/>
                </a:cubicBezTo>
                <a:cubicBezTo>
                  <a:pt x="100684" y="18000"/>
                  <a:pt x="101091" y="17305"/>
                  <a:pt x="99920" y="17644"/>
                </a:cubicBezTo>
                <a:cubicBezTo>
                  <a:pt x="98262" y="18127"/>
                  <a:pt x="98078" y="17894"/>
                  <a:pt x="98586" y="15983"/>
                </a:cubicBezTo>
                <a:cubicBezTo>
                  <a:pt x="98854" y="14977"/>
                  <a:pt x="98167" y="14866"/>
                  <a:pt x="97721" y="15838"/>
                </a:cubicBezTo>
                <a:cubicBezTo>
                  <a:pt x="97559" y="16200"/>
                  <a:pt x="96711" y="16838"/>
                  <a:pt x="95834" y="17266"/>
                </a:cubicBezTo>
                <a:lnTo>
                  <a:pt x="94238" y="18044"/>
                </a:lnTo>
                <a:lnTo>
                  <a:pt x="93669" y="17338"/>
                </a:lnTo>
                <a:cubicBezTo>
                  <a:pt x="92949" y="16461"/>
                  <a:pt x="92798" y="16466"/>
                  <a:pt x="91783" y="17400"/>
                </a:cubicBezTo>
                <a:cubicBezTo>
                  <a:pt x="91331" y="17822"/>
                  <a:pt x="90828" y="18088"/>
                  <a:pt x="90672" y="18000"/>
                </a:cubicBezTo>
                <a:cubicBezTo>
                  <a:pt x="90371" y="17816"/>
                  <a:pt x="90477" y="16050"/>
                  <a:pt x="90890" y="14238"/>
                </a:cubicBezTo>
                <a:cubicBezTo>
                  <a:pt x="91063" y="13494"/>
                  <a:pt x="91018" y="13005"/>
                  <a:pt x="90761" y="12661"/>
                </a:cubicBezTo>
                <a:cubicBezTo>
                  <a:pt x="90555" y="12388"/>
                  <a:pt x="90449" y="11916"/>
                  <a:pt x="90532" y="11622"/>
                </a:cubicBezTo>
                <a:cubicBezTo>
                  <a:pt x="90683" y="11072"/>
                  <a:pt x="89891" y="10844"/>
                  <a:pt x="89567" y="11344"/>
                </a:cubicBezTo>
                <a:cubicBezTo>
                  <a:pt x="89478" y="11488"/>
                  <a:pt x="89054" y="11600"/>
                  <a:pt x="88618" y="11600"/>
                </a:cubicBezTo>
                <a:cubicBezTo>
                  <a:pt x="87748" y="11600"/>
                  <a:pt x="87307" y="10944"/>
                  <a:pt x="87837" y="10427"/>
                </a:cubicBezTo>
                <a:cubicBezTo>
                  <a:pt x="88311" y="9972"/>
                  <a:pt x="88267" y="9338"/>
                  <a:pt x="87759" y="9338"/>
                </a:cubicBezTo>
                <a:cubicBezTo>
                  <a:pt x="87530" y="9338"/>
                  <a:pt x="87190" y="9705"/>
                  <a:pt x="86994" y="10150"/>
                </a:cubicBezTo>
                <a:cubicBezTo>
                  <a:pt x="86442" y="11444"/>
                  <a:pt x="85052" y="13338"/>
                  <a:pt x="84165" y="14011"/>
                </a:cubicBezTo>
                <a:cubicBezTo>
                  <a:pt x="83249" y="14700"/>
                  <a:pt x="82407" y="14483"/>
                  <a:pt x="81810" y="13416"/>
                </a:cubicBezTo>
                <a:cubicBezTo>
                  <a:pt x="81553" y="12950"/>
                  <a:pt x="81592" y="12800"/>
                  <a:pt x="81994" y="12650"/>
                </a:cubicBezTo>
                <a:cubicBezTo>
                  <a:pt x="82546" y="12444"/>
                  <a:pt x="84522" y="10500"/>
                  <a:pt x="84533" y="10144"/>
                </a:cubicBezTo>
                <a:cubicBezTo>
                  <a:pt x="84550" y="9750"/>
                  <a:pt x="83891" y="9916"/>
                  <a:pt x="83099" y="10522"/>
                </a:cubicBezTo>
                <a:cubicBezTo>
                  <a:pt x="82563" y="10927"/>
                  <a:pt x="82217" y="11016"/>
                  <a:pt x="82005" y="10811"/>
                </a:cubicBezTo>
                <a:cubicBezTo>
                  <a:pt x="81536" y="10355"/>
                  <a:pt x="81341" y="10438"/>
                  <a:pt x="80967" y="11233"/>
                </a:cubicBezTo>
                <a:cubicBezTo>
                  <a:pt x="80682" y="11833"/>
                  <a:pt x="80504" y="11911"/>
                  <a:pt x="79934" y="11705"/>
                </a:cubicBezTo>
                <a:cubicBezTo>
                  <a:pt x="79365" y="11500"/>
                  <a:pt x="79237" y="11233"/>
                  <a:pt x="79214" y="10177"/>
                </a:cubicBezTo>
                <a:cubicBezTo>
                  <a:pt x="79125" y="4705"/>
                  <a:pt x="79125" y="4666"/>
                  <a:pt x="78478" y="4666"/>
                </a:cubicBezTo>
                <a:cubicBezTo>
                  <a:pt x="78137" y="4666"/>
                  <a:pt x="77775" y="4472"/>
                  <a:pt x="77680" y="4233"/>
                </a:cubicBezTo>
                <a:cubicBezTo>
                  <a:pt x="77345" y="3388"/>
                  <a:pt x="77010" y="3811"/>
                  <a:pt x="76363" y="5911"/>
                </a:cubicBezTo>
                <a:cubicBezTo>
                  <a:pt x="75749" y="7905"/>
                  <a:pt x="75598" y="8338"/>
                  <a:pt x="74867" y="10277"/>
                </a:cubicBezTo>
                <a:cubicBezTo>
                  <a:pt x="74577" y="11044"/>
                  <a:pt x="74549" y="11050"/>
                  <a:pt x="73634" y="10611"/>
                </a:cubicBezTo>
                <a:lnTo>
                  <a:pt x="72696" y="10161"/>
                </a:lnTo>
                <a:lnTo>
                  <a:pt x="73516" y="9133"/>
                </a:lnTo>
                <a:cubicBezTo>
                  <a:pt x="74247" y="8205"/>
                  <a:pt x="74275" y="8066"/>
                  <a:pt x="73823" y="7822"/>
                </a:cubicBezTo>
                <a:cubicBezTo>
                  <a:pt x="73544" y="7672"/>
                  <a:pt x="73410" y="7411"/>
                  <a:pt x="73522" y="7238"/>
                </a:cubicBezTo>
                <a:cubicBezTo>
                  <a:pt x="73634" y="7066"/>
                  <a:pt x="73422" y="6711"/>
                  <a:pt x="73064" y="6444"/>
                </a:cubicBezTo>
                <a:lnTo>
                  <a:pt x="72411" y="5972"/>
                </a:lnTo>
                <a:lnTo>
                  <a:pt x="73020" y="4250"/>
                </a:lnTo>
                <a:cubicBezTo>
                  <a:pt x="73360" y="3300"/>
                  <a:pt x="73572" y="2472"/>
                  <a:pt x="73500" y="2394"/>
                </a:cubicBezTo>
                <a:cubicBezTo>
                  <a:pt x="73075" y="1988"/>
                  <a:pt x="72506" y="2777"/>
                  <a:pt x="71976" y="4511"/>
                </a:cubicBezTo>
                <a:cubicBezTo>
                  <a:pt x="70927" y="7916"/>
                  <a:pt x="69677" y="7927"/>
                  <a:pt x="70625" y="4522"/>
                </a:cubicBezTo>
                <a:cubicBezTo>
                  <a:pt x="70938" y="3394"/>
                  <a:pt x="71200" y="2238"/>
                  <a:pt x="71200" y="1944"/>
                </a:cubicBezTo>
                <a:cubicBezTo>
                  <a:pt x="71217" y="1088"/>
                  <a:pt x="70525" y="1544"/>
                  <a:pt x="70146" y="2644"/>
                </a:cubicBezTo>
                <a:cubicBezTo>
                  <a:pt x="69933" y="3250"/>
                  <a:pt x="69565" y="3683"/>
                  <a:pt x="69214" y="3738"/>
                </a:cubicBezTo>
                <a:cubicBezTo>
                  <a:pt x="68895" y="3788"/>
                  <a:pt x="68164" y="4405"/>
                  <a:pt x="67589" y="5111"/>
                </a:cubicBezTo>
                <a:cubicBezTo>
                  <a:pt x="66473" y="6477"/>
                  <a:pt x="66060" y="6538"/>
                  <a:pt x="66060" y="5350"/>
                </a:cubicBezTo>
                <a:cubicBezTo>
                  <a:pt x="66060" y="4683"/>
                  <a:pt x="65965" y="4622"/>
                  <a:pt x="65223" y="4805"/>
                </a:cubicBezTo>
                <a:cubicBezTo>
                  <a:pt x="64403" y="5000"/>
                  <a:pt x="64230" y="5161"/>
                  <a:pt x="63582" y="6255"/>
                </a:cubicBezTo>
                <a:cubicBezTo>
                  <a:pt x="63264" y="6800"/>
                  <a:pt x="63236" y="6800"/>
                  <a:pt x="62846" y="6283"/>
                </a:cubicBezTo>
                <a:cubicBezTo>
                  <a:pt x="62511" y="5838"/>
                  <a:pt x="62360" y="5811"/>
                  <a:pt x="61970" y="6122"/>
                </a:cubicBezTo>
                <a:cubicBezTo>
                  <a:pt x="61261" y="6688"/>
                  <a:pt x="60407" y="5788"/>
                  <a:pt x="60161" y="4216"/>
                </a:cubicBezTo>
                <a:cubicBezTo>
                  <a:pt x="60027" y="3383"/>
                  <a:pt x="59804" y="2916"/>
                  <a:pt x="59531" y="2916"/>
                </a:cubicBezTo>
                <a:cubicBezTo>
                  <a:pt x="59196" y="2916"/>
                  <a:pt x="59140" y="3205"/>
                  <a:pt x="59280" y="4216"/>
                </a:cubicBezTo>
                <a:cubicBezTo>
                  <a:pt x="59386" y="4927"/>
                  <a:pt x="59369" y="5750"/>
                  <a:pt x="59252" y="6038"/>
                </a:cubicBezTo>
                <a:cubicBezTo>
                  <a:pt x="59056" y="6522"/>
                  <a:pt x="58995" y="6505"/>
                  <a:pt x="58448" y="5861"/>
                </a:cubicBezTo>
                <a:cubicBezTo>
                  <a:pt x="57962" y="5294"/>
                  <a:pt x="57896" y="4911"/>
                  <a:pt x="58057" y="3855"/>
                </a:cubicBezTo>
                <a:cubicBezTo>
                  <a:pt x="58219" y="2805"/>
                  <a:pt x="58180" y="2588"/>
                  <a:pt x="57840" y="2738"/>
                </a:cubicBezTo>
                <a:cubicBezTo>
                  <a:pt x="57611" y="2838"/>
                  <a:pt x="57187" y="3000"/>
                  <a:pt x="56891" y="3100"/>
                </a:cubicBezTo>
                <a:cubicBezTo>
                  <a:pt x="56372" y="3277"/>
                  <a:pt x="56266" y="3638"/>
                  <a:pt x="56227" y="5400"/>
                </a:cubicBezTo>
                <a:cubicBezTo>
                  <a:pt x="56216" y="5944"/>
                  <a:pt x="56054" y="6277"/>
                  <a:pt x="55786" y="6277"/>
                </a:cubicBezTo>
                <a:cubicBezTo>
                  <a:pt x="55518" y="6277"/>
                  <a:pt x="55005" y="5216"/>
                  <a:pt x="54385" y="3355"/>
                </a:cubicBezTo>
                <a:cubicBezTo>
                  <a:pt x="53498" y="688"/>
                  <a:pt x="53358" y="444"/>
                  <a:pt x="52711" y="516"/>
                </a:cubicBezTo>
                <a:cubicBezTo>
                  <a:pt x="51734" y="622"/>
                  <a:pt x="51662" y="761"/>
                  <a:pt x="52080" y="1650"/>
                </a:cubicBezTo>
                <a:cubicBezTo>
                  <a:pt x="52661" y="2872"/>
                  <a:pt x="52002" y="3122"/>
                  <a:pt x="51193" y="1988"/>
                </a:cubicBezTo>
                <a:cubicBezTo>
                  <a:pt x="50808" y="1455"/>
                  <a:pt x="50456" y="972"/>
                  <a:pt x="50417" y="916"/>
                </a:cubicBezTo>
                <a:cubicBezTo>
                  <a:pt x="50372" y="861"/>
                  <a:pt x="50183" y="911"/>
                  <a:pt x="49999" y="1022"/>
                </a:cubicBezTo>
                <a:cubicBezTo>
                  <a:pt x="49759" y="1161"/>
                  <a:pt x="49798" y="1422"/>
                  <a:pt x="50133" y="1916"/>
                </a:cubicBezTo>
                <a:cubicBezTo>
                  <a:pt x="50668" y="2705"/>
                  <a:pt x="50746" y="3672"/>
                  <a:pt x="50300" y="3944"/>
                </a:cubicBezTo>
                <a:cubicBezTo>
                  <a:pt x="50127" y="4044"/>
                  <a:pt x="49904" y="3883"/>
                  <a:pt x="49803" y="3588"/>
                </a:cubicBezTo>
                <a:cubicBezTo>
                  <a:pt x="49301" y="2172"/>
                  <a:pt x="48129" y="0"/>
                  <a:pt x="47867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459" name="Google Shape;459;p37"/>
          <p:cNvSpPr/>
          <p:nvPr/>
        </p:nvSpPr>
        <p:spPr>
          <a:xfrm>
            <a:off x="10450938" y="3592843"/>
            <a:ext cx="881907" cy="881908"/>
          </a:xfrm>
          <a:prstGeom prst="ellipse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  <a:effectLst>
            <a:outerShdw blurRad="38100" rotWithShape="0" dir="5400000" dist="25400">
              <a:srgbClr val="000000">
                <a:alpha val="49803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 Light"/>
              <a:buNone/>
            </a:pPr>
            <a:r>
              <a:rPr b="0" i="0" lang="en-US" sz="4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-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64" name="Google Shape;464;p38"/>
          <p:cNvGraphicFramePr/>
          <p:nvPr/>
        </p:nvGraphicFramePr>
        <p:xfrm>
          <a:off x="787886" y="7090971"/>
          <a:ext cx="3000000" cy="3000000"/>
        </p:xfrm>
        <a:graphic>
          <a:graphicData uri="http://schemas.openxmlformats.org/drawingml/2006/table">
            <a:tbl>
              <a:tblPr bandRow="1">
                <a:noFill/>
                <a:tableStyleId>{CB35DA07-A2C3-40B2-93AC-DFCDD21220A6}</a:tableStyleId>
              </a:tblPr>
              <a:tblGrid>
                <a:gridCol w="881050"/>
                <a:gridCol w="881050"/>
                <a:gridCol w="881050"/>
                <a:gridCol w="881050"/>
              </a:tblGrid>
              <a:tr h="351200"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Helvetica Neue"/>
                        <a:buNone/>
                      </a:pPr>
                      <a:r>
                        <a:rPr b="1" lang="en-US" sz="2000" u="none" cap="none" strike="noStrike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RIF Data for BB-Position</a:t>
                      </a:r>
                      <a:endParaRPr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chemeClr val="accent1"/>
                    </a:solidFill>
                  </a:tcPr>
                </a:tc>
                <a:tc hMerge="1"/>
                <a:tc hMerge="1"/>
                <a:tc hMerge="1"/>
              </a:tr>
              <a:tr h="351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Helvetica Neue"/>
                        <a:buNone/>
                      </a:pPr>
                      <a:r>
                        <a:rPr b="1" lang="en-US" sz="2000" u="none" cap="none" strike="noStrike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ROT#</a:t>
                      </a:r>
                      <a:endParaRPr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Helvetica Neue"/>
                        <a:buNone/>
                      </a:pPr>
                      <a:r>
                        <a:rPr b="1" lang="en-US" sz="2000" u="none" cap="none" strike="noStrike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Score </a:t>
                      </a:r>
                      <a:endParaRPr/>
                    </a:p>
                  </a:txBody>
                  <a:tcPr marT="50800" marB="50800" marR="50800" marL="508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Helvetica Neue"/>
                        <a:buNone/>
                      </a:pPr>
                      <a:r>
                        <a:rPr b="1" lang="en-US" sz="2000" u="none" cap="none" strike="noStrike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sat1</a:t>
                      </a:r>
                      <a:endParaRPr/>
                    </a:p>
                  </a:txBody>
                  <a:tcPr marT="50800" marB="50800" marR="50800" marL="508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Helvetica Neue"/>
                        <a:buNone/>
                      </a:pPr>
                      <a:r>
                        <a:rPr b="1" lang="en-US" sz="2000" u="none" cap="none" strike="noStrike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sat2</a:t>
                      </a:r>
                      <a:endParaRPr/>
                    </a:p>
                  </a:txBody>
                  <a:tcPr marT="50800" marB="50800" marR="50800" marL="50800" anchor="ctr">
                    <a:lnR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chemeClr val="accent1"/>
                    </a:solidFill>
                  </a:tcPr>
                </a:tc>
              </a:tr>
              <a:tr h="351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Helvetica Neue Light"/>
                        <a:buNone/>
                      </a:pPr>
                      <a:r>
                        <a:rPr lang="en-US" sz="2000" u="none" cap="none" strike="noStrike"/>
                        <a:t>7</a:t>
                      </a:r>
                      <a:endParaRPr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Helvetica Neue Light"/>
                        <a:buNone/>
                      </a:pPr>
                      <a:r>
                        <a:rPr lang="en-US" sz="2000" u="none" cap="none" strike="noStrike"/>
                        <a:t>-3.14</a:t>
                      </a:r>
                      <a:endParaRPr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Helvetica Neue Light"/>
                        <a:buNone/>
                      </a:pPr>
                      <a:r>
                        <a:rPr lang="en-US" sz="2000" u="none" cap="none" strike="noStrike"/>
                        <a:t>1</a:t>
                      </a:r>
                      <a:endParaRPr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Helvetica Neue Light"/>
                        <a:buNone/>
                      </a:pPr>
                      <a:r>
                        <a:rPr lang="en-US" sz="2000" u="none" cap="none" strike="noStrike"/>
                        <a:t>-</a:t>
                      </a:r>
                      <a:endParaRPr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1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Helvetica Neue Light"/>
                        <a:buNone/>
                      </a:pPr>
                      <a:r>
                        <a:rPr lang="en-US" sz="2000" u="none" cap="none" strike="noStrike"/>
                        <a:t>392</a:t>
                      </a:r>
                      <a:endParaRPr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Helvetica Neue Light"/>
                        <a:buNone/>
                      </a:pPr>
                      <a:r>
                        <a:rPr lang="en-US" sz="2000" u="none" cap="none" strike="noStrike"/>
                        <a:t>-2.718</a:t>
                      </a:r>
                      <a:endParaRPr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Helvetica Neue Light"/>
                        <a:buNone/>
                      </a:pPr>
                      <a:r>
                        <a:rPr lang="en-US" sz="2000" u="none" cap="none" strike="noStrike"/>
                        <a:t>1</a:t>
                      </a:r>
                      <a:endParaRPr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Helvetica Neue Light"/>
                        <a:buNone/>
                      </a:pPr>
                      <a:r>
                        <a:rPr lang="en-US" sz="2000" u="none" cap="none" strike="noStrike"/>
                        <a:t>-</a:t>
                      </a:r>
                      <a:endParaRPr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1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Helvetica Neue Light"/>
                        <a:buNone/>
                      </a:pPr>
                      <a:r>
                        <a:rPr lang="en-US" sz="2000" u="none" cap="none" strike="noStrike"/>
                        <a:t>81</a:t>
                      </a:r>
                      <a:endParaRPr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Helvetica Neue Light"/>
                        <a:buNone/>
                      </a:pPr>
                      <a:r>
                        <a:rPr lang="en-US" sz="2000" u="none" cap="none" strike="noStrike"/>
                        <a:t>-1.3</a:t>
                      </a:r>
                      <a:endParaRPr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Helvetica Neue Light"/>
                        <a:buNone/>
                      </a:pPr>
                      <a:r>
                        <a:rPr lang="en-US" sz="2000" u="none" cap="none" strike="noStrike"/>
                        <a:t>1</a:t>
                      </a:r>
                      <a:endParaRPr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Helvetica Neue Light"/>
                        <a:buNone/>
                      </a:pPr>
                      <a:r>
                        <a:rPr lang="en-US" sz="2000" u="none" cap="none" strike="noStrike"/>
                        <a:t>3</a:t>
                      </a:r>
                      <a:endParaRPr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1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Helvetica Neue Light"/>
                        <a:buNone/>
                      </a:pPr>
                      <a:r>
                        <a:rPr lang="en-US" sz="2000" u="none" cap="none" strike="noStrike"/>
                        <a:t>13</a:t>
                      </a:r>
                      <a:endParaRPr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Helvetica Neue Light"/>
                        <a:buNone/>
                      </a:pPr>
                      <a:r>
                        <a:rPr lang="en-US" sz="2000" u="none" cap="none" strike="noStrike"/>
                        <a:t>-1.0</a:t>
                      </a:r>
                      <a:endParaRPr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Helvetica Neue Light"/>
                        <a:buNone/>
                      </a:pPr>
                      <a:r>
                        <a:rPr lang="en-US" sz="2000" u="none" cap="none" strike="noStrike"/>
                        <a:t>-</a:t>
                      </a:r>
                      <a:endParaRPr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Helvetica Neue Light"/>
                        <a:buNone/>
                      </a:pPr>
                      <a:r>
                        <a:rPr lang="en-US" sz="2000" u="none" cap="none" strike="noStrike"/>
                        <a:t>-</a:t>
                      </a:r>
                      <a:endParaRPr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465" name="Google Shape;465;p38"/>
          <p:cNvGraphicFramePr/>
          <p:nvPr/>
        </p:nvGraphicFramePr>
        <p:xfrm>
          <a:off x="781536" y="2438029"/>
          <a:ext cx="3000000" cy="3000000"/>
        </p:xfrm>
        <a:graphic>
          <a:graphicData uri="http://schemas.openxmlformats.org/drawingml/2006/table">
            <a:tbl>
              <a:tblPr bandRow="1">
                <a:noFill/>
                <a:tableStyleId>{CB35DA07-A2C3-40B2-93AC-DFCDD21220A6}</a:tableStyleId>
              </a:tblPr>
              <a:tblGrid>
                <a:gridCol w="881050"/>
                <a:gridCol w="881050"/>
                <a:gridCol w="881050"/>
                <a:gridCol w="881050"/>
              </a:tblGrid>
              <a:tr h="351200"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Helvetica Neue"/>
                        <a:buNone/>
                      </a:pPr>
                      <a:r>
                        <a:rPr b="1" lang="en-US" sz="2000" u="none" cap="none" strike="noStrike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RIF Data for BB-Position</a:t>
                      </a:r>
                      <a:endParaRPr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chemeClr val="accent1"/>
                    </a:solidFill>
                  </a:tcPr>
                </a:tc>
                <a:tc hMerge="1"/>
                <a:tc hMerge="1"/>
                <a:tc hMerge="1"/>
              </a:tr>
              <a:tr h="351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Helvetica Neue"/>
                        <a:buNone/>
                      </a:pPr>
                      <a:r>
                        <a:rPr b="1" lang="en-US" sz="2000" u="none" cap="none" strike="noStrike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ROT#</a:t>
                      </a:r>
                      <a:endParaRPr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Helvetica Neue"/>
                        <a:buNone/>
                      </a:pPr>
                      <a:r>
                        <a:rPr b="1" lang="en-US" sz="2000" u="none" cap="none" strike="noStrike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Score </a:t>
                      </a:r>
                      <a:endParaRPr/>
                    </a:p>
                  </a:txBody>
                  <a:tcPr marT="50800" marB="50800" marR="50800" marL="508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Helvetica Neue"/>
                        <a:buNone/>
                      </a:pPr>
                      <a:r>
                        <a:rPr b="1" lang="en-US" sz="2000" u="none" cap="none" strike="noStrike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sat1</a:t>
                      </a:r>
                      <a:endParaRPr/>
                    </a:p>
                  </a:txBody>
                  <a:tcPr marT="50800" marB="50800" marR="50800" marL="508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Helvetica Neue"/>
                        <a:buNone/>
                      </a:pPr>
                      <a:r>
                        <a:rPr b="1" lang="en-US" sz="2000" u="none" cap="none" strike="noStrike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sat2</a:t>
                      </a:r>
                      <a:endParaRPr/>
                    </a:p>
                  </a:txBody>
                  <a:tcPr marT="50800" marB="50800" marR="50800" marL="50800" anchor="ctr">
                    <a:lnR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chemeClr val="accent1"/>
                    </a:solidFill>
                  </a:tcPr>
                </a:tc>
              </a:tr>
              <a:tr h="351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Helvetica Neue Light"/>
                        <a:buNone/>
                      </a:pPr>
                      <a:r>
                        <a:rPr lang="en-US" sz="2000" u="none" cap="none" strike="noStrike"/>
                        <a:t>23</a:t>
                      </a:r>
                      <a:endParaRPr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Helvetica Neue Light"/>
                        <a:buNone/>
                      </a:pPr>
                      <a:r>
                        <a:rPr lang="en-US" sz="2000" u="none" cap="none" strike="noStrike"/>
                        <a:t>-2.14</a:t>
                      </a:r>
                      <a:endParaRPr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Helvetica Neue Light"/>
                        <a:buNone/>
                      </a:pPr>
                      <a:r>
                        <a:rPr lang="en-US" sz="2000" u="none" cap="none" strike="noStrike"/>
                        <a:t>4</a:t>
                      </a:r>
                      <a:endParaRPr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Helvetica Neue Light"/>
                        <a:buNone/>
                      </a:pPr>
                      <a:r>
                        <a:rPr lang="en-US" sz="2000" u="none" cap="none" strike="noStrike"/>
                        <a:t>-</a:t>
                      </a:r>
                      <a:endParaRPr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1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Helvetica Neue Light"/>
                        <a:buNone/>
                      </a:pPr>
                      <a:r>
                        <a:rPr lang="en-US" sz="2000" u="none" cap="none" strike="noStrike"/>
                        <a:t>32</a:t>
                      </a:r>
                      <a:endParaRPr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Helvetica Neue Light"/>
                        <a:buNone/>
                      </a:pPr>
                      <a:r>
                        <a:rPr lang="en-US" sz="2000" u="none" cap="none" strike="noStrike"/>
                        <a:t>-1.718</a:t>
                      </a:r>
                      <a:endParaRPr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Helvetica Neue Light"/>
                        <a:buNone/>
                      </a:pPr>
                      <a:r>
                        <a:rPr lang="en-US" sz="2000" u="none" cap="none" strike="noStrike"/>
                        <a:t>4</a:t>
                      </a:r>
                      <a:endParaRPr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Helvetica Neue Light"/>
                        <a:buNone/>
                      </a:pPr>
                      <a:r>
                        <a:rPr lang="en-US" sz="2000" u="none" cap="none" strike="noStrike"/>
                        <a:t>-</a:t>
                      </a:r>
                      <a:endParaRPr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1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Helvetica Neue Light"/>
                        <a:buNone/>
                      </a:pPr>
                      <a:r>
                        <a:rPr lang="en-US" sz="2000" u="none" cap="none" strike="noStrike"/>
                        <a:t>7</a:t>
                      </a:r>
                      <a:endParaRPr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Helvetica Neue Light"/>
                        <a:buNone/>
                      </a:pPr>
                      <a:r>
                        <a:rPr lang="en-US" sz="2000" u="none" cap="none" strike="noStrike"/>
                        <a:t>-1.3</a:t>
                      </a:r>
                      <a:endParaRPr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Helvetica Neue Light"/>
                        <a:buNone/>
                      </a:pPr>
                      <a:r>
                        <a:rPr lang="en-US" sz="2000" u="none" cap="none" strike="noStrike"/>
                        <a:t>2</a:t>
                      </a:r>
                      <a:endParaRPr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Helvetica Neue Light"/>
                        <a:buNone/>
                      </a:pPr>
                      <a:r>
                        <a:rPr lang="en-US" sz="2000" u="none" cap="none" strike="noStrike"/>
                        <a:t>-</a:t>
                      </a:r>
                      <a:endParaRPr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1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Helvetica Neue Light"/>
                        <a:buNone/>
                      </a:pPr>
                      <a:r>
                        <a:rPr lang="en-US" sz="2000" u="none" cap="none" strike="noStrike"/>
                        <a:t>100</a:t>
                      </a:r>
                      <a:endParaRPr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Helvetica Neue Light"/>
                        <a:buNone/>
                      </a:pPr>
                      <a:r>
                        <a:rPr lang="en-US" sz="2000" u="none" cap="none" strike="noStrike"/>
                        <a:t>-1.0</a:t>
                      </a:r>
                      <a:endParaRPr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Helvetica Neue Light"/>
                        <a:buNone/>
                      </a:pPr>
                      <a:r>
                        <a:rPr lang="en-US" sz="2000" u="none" cap="none" strike="noStrike"/>
                        <a:t>-</a:t>
                      </a:r>
                      <a:endParaRPr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Helvetica Neue Light"/>
                        <a:buNone/>
                      </a:pPr>
                      <a:r>
                        <a:rPr lang="en-US" sz="2000" u="none" cap="none" strike="noStrike"/>
                        <a:t>-</a:t>
                      </a:r>
                      <a:endParaRPr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466" name="Google Shape;466;p38"/>
          <p:cNvSpPr/>
          <p:nvPr/>
        </p:nvSpPr>
        <p:spPr>
          <a:xfrm>
            <a:off x="4794250" y="5159130"/>
            <a:ext cx="571501" cy="6477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-US" sz="3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…</a:t>
            </a:r>
            <a:endParaRPr/>
          </a:p>
        </p:txBody>
      </p:sp>
      <p:sp>
        <p:nvSpPr>
          <p:cNvPr id="467" name="Google Shape;467;p38"/>
          <p:cNvSpPr/>
          <p:nvPr/>
        </p:nvSpPr>
        <p:spPr>
          <a:xfrm>
            <a:off x="9234682" y="5110022"/>
            <a:ext cx="3997090" cy="4671788"/>
          </a:xfrm>
          <a:prstGeom prst="roundRect">
            <a:avLst>
              <a:gd fmla="val 15000" name="adj"/>
            </a:avLst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  <a:effectLst>
            <a:outerShdw blurRad="38100" rotWithShape="0" dir="5400000" dist="25400">
              <a:srgbClr val="000000">
                <a:alpha val="49803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1" i="0" lang="en-US" sz="29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Target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 Light"/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(ligand, protein surface, metal site, theozyme…)</a:t>
            </a:r>
            <a:endParaRPr/>
          </a:p>
        </p:txBody>
      </p:sp>
      <p:sp>
        <p:nvSpPr>
          <p:cNvPr id="468" name="Google Shape;468;p38"/>
          <p:cNvSpPr/>
          <p:nvPr/>
        </p:nvSpPr>
        <p:spPr>
          <a:xfrm>
            <a:off x="11594817" y="2813388"/>
            <a:ext cx="2044124" cy="529993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BB xyz frame</a:t>
            </a:r>
            <a:endParaRPr/>
          </a:p>
        </p:txBody>
      </p:sp>
      <p:sp>
        <p:nvSpPr>
          <p:cNvPr id="469" name="Google Shape;469;p38"/>
          <p:cNvSpPr/>
          <p:nvPr/>
        </p:nvSpPr>
        <p:spPr>
          <a:xfrm rot="-1474519">
            <a:off x="10664387" y="2113624"/>
            <a:ext cx="2044123" cy="529994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BB xyz frame</a:t>
            </a:r>
            <a:endParaRPr/>
          </a:p>
        </p:txBody>
      </p:sp>
      <p:sp>
        <p:nvSpPr>
          <p:cNvPr id="470" name="Google Shape;470;p38"/>
          <p:cNvSpPr/>
          <p:nvPr/>
        </p:nvSpPr>
        <p:spPr>
          <a:xfrm rot="-2938110">
            <a:off x="9910774" y="1644244"/>
            <a:ext cx="2044124" cy="529994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BB xyz frame</a:t>
            </a:r>
            <a:endParaRPr/>
          </a:p>
        </p:txBody>
      </p:sp>
      <p:sp>
        <p:nvSpPr>
          <p:cNvPr id="471" name="Google Shape;471;p38"/>
          <p:cNvSpPr/>
          <p:nvPr/>
        </p:nvSpPr>
        <p:spPr>
          <a:xfrm rot="1584428">
            <a:off x="8019976" y="2397291"/>
            <a:ext cx="2044124" cy="529994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BB xyz frame</a:t>
            </a:r>
            <a:endParaRPr/>
          </a:p>
        </p:txBody>
      </p:sp>
      <p:sp>
        <p:nvSpPr>
          <p:cNvPr id="472" name="Google Shape;472;p38"/>
          <p:cNvSpPr/>
          <p:nvPr/>
        </p:nvSpPr>
        <p:spPr>
          <a:xfrm rot="597863">
            <a:off x="7971290" y="3226600"/>
            <a:ext cx="2044123" cy="529994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BB xyz frame</a:t>
            </a:r>
            <a:endParaRPr/>
          </a:p>
        </p:txBody>
      </p:sp>
      <p:grpSp>
        <p:nvGrpSpPr>
          <p:cNvPr id="473" name="Google Shape;473;p38"/>
          <p:cNvGrpSpPr/>
          <p:nvPr/>
        </p:nvGrpSpPr>
        <p:grpSpPr>
          <a:xfrm>
            <a:off x="9972378" y="2864684"/>
            <a:ext cx="1396225" cy="1931272"/>
            <a:chOff x="0" y="0"/>
            <a:chExt cx="1396224" cy="1931270"/>
          </a:xfrm>
        </p:grpSpPr>
        <p:grpSp>
          <p:nvGrpSpPr>
            <p:cNvPr id="474" name="Google Shape;474;p38"/>
            <p:cNvGrpSpPr/>
            <p:nvPr/>
          </p:nvGrpSpPr>
          <p:grpSpPr>
            <a:xfrm>
              <a:off x="270454" y="215370"/>
              <a:ext cx="1064957" cy="1715900"/>
              <a:chOff x="-1" y="-1"/>
              <a:chExt cx="1064956" cy="1715899"/>
            </a:xfrm>
          </p:grpSpPr>
          <p:cxnSp>
            <p:nvCxnSpPr>
              <p:cNvPr id="475" name="Google Shape;475;p38"/>
              <p:cNvCxnSpPr/>
              <p:nvPr/>
            </p:nvCxnSpPr>
            <p:spPr>
              <a:xfrm flipH="1" rot="10800000">
                <a:off x="609308" y="1055001"/>
                <a:ext cx="279167" cy="660897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476" name="Google Shape;476;p38"/>
              <p:cNvCxnSpPr/>
              <p:nvPr/>
            </p:nvCxnSpPr>
            <p:spPr>
              <a:xfrm flipH="1" rot="10800000">
                <a:off x="538765" y="73533"/>
                <a:ext cx="420253" cy="582379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477" name="Google Shape;477;p38"/>
              <p:cNvCxnSpPr/>
              <p:nvPr/>
            </p:nvCxnSpPr>
            <p:spPr>
              <a:xfrm rot="10800000">
                <a:off x="542875" y="644319"/>
                <a:ext cx="412032" cy="412032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478" name="Google Shape;478;p38"/>
              <p:cNvCxnSpPr/>
              <p:nvPr/>
            </p:nvCxnSpPr>
            <p:spPr>
              <a:xfrm rot="10800000">
                <a:off x="915832" y="1036906"/>
                <a:ext cx="149123" cy="623553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479" name="Google Shape;479;p38"/>
              <p:cNvCxnSpPr/>
              <p:nvPr/>
            </p:nvCxnSpPr>
            <p:spPr>
              <a:xfrm flipH="1" rot="10800000">
                <a:off x="538765" y="-1"/>
                <a:ext cx="1" cy="729446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480" name="Google Shape;480;p38"/>
              <p:cNvCxnSpPr/>
              <p:nvPr/>
            </p:nvCxnSpPr>
            <p:spPr>
              <a:xfrm rot="10800000">
                <a:off x="290515" y="0"/>
                <a:ext cx="248251" cy="729445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481" name="Google Shape;481;p38"/>
              <p:cNvCxnSpPr/>
              <p:nvPr/>
            </p:nvCxnSpPr>
            <p:spPr>
              <a:xfrm rot="10800000">
                <a:off x="-1" y="176664"/>
                <a:ext cx="505276" cy="505275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482" name="Google Shape;482;p38"/>
              <p:cNvCxnSpPr/>
              <p:nvPr/>
            </p:nvCxnSpPr>
            <p:spPr>
              <a:xfrm rot="10800000">
                <a:off x="19629" y="642680"/>
                <a:ext cx="466017" cy="1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</p:grpSp>
        <p:sp>
          <p:nvSpPr>
            <p:cNvPr id="483" name="Google Shape;483;p38"/>
            <p:cNvSpPr/>
            <p:nvPr/>
          </p:nvSpPr>
          <p:spPr>
            <a:xfrm>
              <a:off x="0" y="757064"/>
              <a:ext cx="204882" cy="204883"/>
            </a:xfrm>
            <a:prstGeom prst="ellipse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  <a:effectLst>
              <a:outerShdw blurRad="38100" rotWithShape="0" dir="5400000" dist="25400">
                <a:srgbClr val="000000">
                  <a:alpha val="49803"/>
                </a:srgbClr>
              </a:outerShdw>
            </a:effectLst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 Light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484" name="Google Shape;484;p38"/>
            <p:cNvSpPr/>
            <p:nvPr/>
          </p:nvSpPr>
          <p:spPr>
            <a:xfrm>
              <a:off x="491" y="270846"/>
              <a:ext cx="204882" cy="204883"/>
            </a:xfrm>
            <a:prstGeom prst="ellipse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  <a:effectLst>
              <a:outerShdw blurRad="38100" rotWithShape="0" dir="5400000" dist="25400">
                <a:srgbClr val="000000">
                  <a:alpha val="49803"/>
                </a:srgbClr>
              </a:outerShdw>
            </a:effectLst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 Light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485" name="Google Shape;485;p38"/>
            <p:cNvSpPr/>
            <p:nvPr/>
          </p:nvSpPr>
          <p:spPr>
            <a:xfrm>
              <a:off x="424485" y="0"/>
              <a:ext cx="204883" cy="204882"/>
            </a:xfrm>
            <a:prstGeom prst="ellipse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  <a:effectLst>
              <a:outerShdw blurRad="38100" rotWithShape="0" dir="5400000" dist="25400">
                <a:srgbClr val="000000">
                  <a:alpha val="49803"/>
                </a:srgbClr>
              </a:outerShdw>
            </a:effectLst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 Light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486" name="Google Shape;486;p38"/>
            <p:cNvSpPr/>
            <p:nvPr/>
          </p:nvSpPr>
          <p:spPr>
            <a:xfrm>
              <a:off x="760245" y="0"/>
              <a:ext cx="204882" cy="204882"/>
            </a:xfrm>
            <a:prstGeom prst="ellipse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  <a:effectLst>
              <a:outerShdw blurRad="38100" rotWithShape="0" dir="5400000" dist="25400">
                <a:srgbClr val="000000">
                  <a:alpha val="49803"/>
                </a:srgbClr>
              </a:outerShdw>
            </a:effectLst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 Light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487" name="Google Shape;487;p38"/>
            <p:cNvSpPr/>
            <p:nvPr/>
          </p:nvSpPr>
          <p:spPr>
            <a:xfrm>
              <a:off x="1191342" y="112930"/>
              <a:ext cx="204882" cy="204883"/>
            </a:xfrm>
            <a:prstGeom prst="ellipse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  <a:effectLst>
              <a:outerShdw blurRad="38100" rotWithShape="0" dir="5400000" dist="25400">
                <a:srgbClr val="000000">
                  <a:alpha val="49803"/>
                </a:srgbClr>
              </a:outerShdw>
            </a:effectLst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 Light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</p:grpSp>
      <p:grpSp>
        <p:nvGrpSpPr>
          <p:cNvPr id="488" name="Google Shape;488;p38"/>
          <p:cNvGrpSpPr/>
          <p:nvPr/>
        </p:nvGrpSpPr>
        <p:grpSpPr>
          <a:xfrm flipH="1" rot="1043963">
            <a:off x="12622340" y="3512453"/>
            <a:ext cx="1396225" cy="1931272"/>
            <a:chOff x="0" y="0"/>
            <a:chExt cx="1396224" cy="1931270"/>
          </a:xfrm>
        </p:grpSpPr>
        <p:grpSp>
          <p:nvGrpSpPr>
            <p:cNvPr id="489" name="Google Shape;489;p38"/>
            <p:cNvGrpSpPr/>
            <p:nvPr/>
          </p:nvGrpSpPr>
          <p:grpSpPr>
            <a:xfrm>
              <a:off x="270454" y="215370"/>
              <a:ext cx="1064957" cy="1715900"/>
              <a:chOff x="-1" y="-1"/>
              <a:chExt cx="1064956" cy="1715899"/>
            </a:xfrm>
          </p:grpSpPr>
          <p:cxnSp>
            <p:nvCxnSpPr>
              <p:cNvPr id="490" name="Google Shape;490;p38"/>
              <p:cNvCxnSpPr/>
              <p:nvPr/>
            </p:nvCxnSpPr>
            <p:spPr>
              <a:xfrm flipH="1" rot="10800000">
                <a:off x="609308" y="1055001"/>
                <a:ext cx="279167" cy="660897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491" name="Google Shape;491;p38"/>
              <p:cNvCxnSpPr/>
              <p:nvPr/>
            </p:nvCxnSpPr>
            <p:spPr>
              <a:xfrm flipH="1" rot="10800000">
                <a:off x="538765" y="73533"/>
                <a:ext cx="420253" cy="582379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492" name="Google Shape;492;p38"/>
              <p:cNvCxnSpPr/>
              <p:nvPr/>
            </p:nvCxnSpPr>
            <p:spPr>
              <a:xfrm rot="10800000">
                <a:off x="542875" y="644319"/>
                <a:ext cx="412032" cy="412032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493" name="Google Shape;493;p38"/>
              <p:cNvCxnSpPr/>
              <p:nvPr/>
            </p:nvCxnSpPr>
            <p:spPr>
              <a:xfrm rot="10800000">
                <a:off x="915832" y="1036906"/>
                <a:ext cx="149123" cy="623553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494" name="Google Shape;494;p38"/>
              <p:cNvCxnSpPr/>
              <p:nvPr/>
            </p:nvCxnSpPr>
            <p:spPr>
              <a:xfrm flipH="1" rot="10800000">
                <a:off x="538765" y="-1"/>
                <a:ext cx="1" cy="729446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495" name="Google Shape;495;p38"/>
              <p:cNvCxnSpPr/>
              <p:nvPr/>
            </p:nvCxnSpPr>
            <p:spPr>
              <a:xfrm rot="10800000">
                <a:off x="290515" y="0"/>
                <a:ext cx="248251" cy="729445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496" name="Google Shape;496;p38"/>
              <p:cNvCxnSpPr/>
              <p:nvPr/>
            </p:nvCxnSpPr>
            <p:spPr>
              <a:xfrm rot="10800000">
                <a:off x="-1" y="176664"/>
                <a:ext cx="505276" cy="505275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497" name="Google Shape;497;p38"/>
              <p:cNvCxnSpPr/>
              <p:nvPr/>
            </p:nvCxnSpPr>
            <p:spPr>
              <a:xfrm rot="10800000">
                <a:off x="19629" y="642680"/>
                <a:ext cx="466017" cy="1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</p:grpSp>
        <p:sp>
          <p:nvSpPr>
            <p:cNvPr id="498" name="Google Shape;498;p38"/>
            <p:cNvSpPr/>
            <p:nvPr/>
          </p:nvSpPr>
          <p:spPr>
            <a:xfrm>
              <a:off x="0" y="757064"/>
              <a:ext cx="204882" cy="204883"/>
            </a:xfrm>
            <a:prstGeom prst="ellipse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  <a:effectLst>
              <a:outerShdw blurRad="38100" rotWithShape="0" dir="5400000" dist="25400">
                <a:srgbClr val="000000">
                  <a:alpha val="49803"/>
                </a:srgbClr>
              </a:outerShdw>
            </a:effectLst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 Light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499" name="Google Shape;499;p38"/>
            <p:cNvSpPr/>
            <p:nvPr/>
          </p:nvSpPr>
          <p:spPr>
            <a:xfrm>
              <a:off x="491" y="270846"/>
              <a:ext cx="204882" cy="204883"/>
            </a:xfrm>
            <a:prstGeom prst="ellipse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  <a:effectLst>
              <a:outerShdw blurRad="38100" rotWithShape="0" dir="5400000" dist="25400">
                <a:srgbClr val="000000">
                  <a:alpha val="49803"/>
                </a:srgbClr>
              </a:outerShdw>
            </a:effectLst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 Light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500" name="Google Shape;500;p38"/>
            <p:cNvSpPr/>
            <p:nvPr/>
          </p:nvSpPr>
          <p:spPr>
            <a:xfrm>
              <a:off x="424485" y="0"/>
              <a:ext cx="204883" cy="204882"/>
            </a:xfrm>
            <a:prstGeom prst="ellipse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  <a:effectLst>
              <a:outerShdw blurRad="38100" rotWithShape="0" dir="5400000" dist="25400">
                <a:srgbClr val="000000">
                  <a:alpha val="49803"/>
                </a:srgbClr>
              </a:outerShdw>
            </a:effectLst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 Light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501" name="Google Shape;501;p38"/>
            <p:cNvSpPr/>
            <p:nvPr/>
          </p:nvSpPr>
          <p:spPr>
            <a:xfrm>
              <a:off x="760245" y="0"/>
              <a:ext cx="204882" cy="204882"/>
            </a:xfrm>
            <a:prstGeom prst="ellipse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  <a:effectLst>
              <a:outerShdw blurRad="38100" rotWithShape="0" dir="5400000" dist="25400">
                <a:srgbClr val="000000">
                  <a:alpha val="49803"/>
                </a:srgbClr>
              </a:outerShdw>
            </a:effectLst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 Light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502" name="Google Shape;502;p38"/>
            <p:cNvSpPr/>
            <p:nvPr/>
          </p:nvSpPr>
          <p:spPr>
            <a:xfrm>
              <a:off x="1191342" y="112930"/>
              <a:ext cx="204882" cy="204883"/>
            </a:xfrm>
            <a:prstGeom prst="ellipse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  <a:effectLst>
              <a:outerShdw blurRad="38100" rotWithShape="0" dir="5400000" dist="25400">
                <a:srgbClr val="000000">
                  <a:alpha val="49803"/>
                </a:srgbClr>
              </a:outerShdw>
            </a:effectLst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 Light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</p:grpSp>
      <p:grpSp>
        <p:nvGrpSpPr>
          <p:cNvPr id="503" name="Google Shape;503;p38"/>
          <p:cNvGrpSpPr/>
          <p:nvPr/>
        </p:nvGrpSpPr>
        <p:grpSpPr>
          <a:xfrm rot="5215340">
            <a:off x="13175887" y="5110283"/>
            <a:ext cx="1396226" cy="1931271"/>
            <a:chOff x="0" y="0"/>
            <a:chExt cx="1396224" cy="1931270"/>
          </a:xfrm>
        </p:grpSpPr>
        <p:grpSp>
          <p:nvGrpSpPr>
            <p:cNvPr id="504" name="Google Shape;504;p38"/>
            <p:cNvGrpSpPr/>
            <p:nvPr/>
          </p:nvGrpSpPr>
          <p:grpSpPr>
            <a:xfrm>
              <a:off x="270454" y="215370"/>
              <a:ext cx="1064957" cy="1715900"/>
              <a:chOff x="-1" y="-1"/>
              <a:chExt cx="1064956" cy="1715899"/>
            </a:xfrm>
          </p:grpSpPr>
          <p:cxnSp>
            <p:nvCxnSpPr>
              <p:cNvPr id="505" name="Google Shape;505;p38"/>
              <p:cNvCxnSpPr/>
              <p:nvPr/>
            </p:nvCxnSpPr>
            <p:spPr>
              <a:xfrm flipH="1" rot="10800000">
                <a:off x="609308" y="1055001"/>
                <a:ext cx="279167" cy="660897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506" name="Google Shape;506;p38"/>
              <p:cNvCxnSpPr/>
              <p:nvPr/>
            </p:nvCxnSpPr>
            <p:spPr>
              <a:xfrm flipH="1" rot="10800000">
                <a:off x="538765" y="73533"/>
                <a:ext cx="420253" cy="582379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507" name="Google Shape;507;p38"/>
              <p:cNvCxnSpPr/>
              <p:nvPr/>
            </p:nvCxnSpPr>
            <p:spPr>
              <a:xfrm rot="10800000">
                <a:off x="542875" y="644319"/>
                <a:ext cx="412032" cy="412032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508" name="Google Shape;508;p38"/>
              <p:cNvCxnSpPr/>
              <p:nvPr/>
            </p:nvCxnSpPr>
            <p:spPr>
              <a:xfrm rot="10800000">
                <a:off x="915832" y="1036906"/>
                <a:ext cx="149123" cy="623553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509" name="Google Shape;509;p38"/>
              <p:cNvCxnSpPr/>
              <p:nvPr/>
            </p:nvCxnSpPr>
            <p:spPr>
              <a:xfrm flipH="1" rot="10800000">
                <a:off x="538765" y="-1"/>
                <a:ext cx="1" cy="729446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510" name="Google Shape;510;p38"/>
              <p:cNvCxnSpPr/>
              <p:nvPr/>
            </p:nvCxnSpPr>
            <p:spPr>
              <a:xfrm rot="10800000">
                <a:off x="290515" y="0"/>
                <a:ext cx="248251" cy="729445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511" name="Google Shape;511;p38"/>
              <p:cNvCxnSpPr/>
              <p:nvPr/>
            </p:nvCxnSpPr>
            <p:spPr>
              <a:xfrm rot="10800000">
                <a:off x="-1" y="176664"/>
                <a:ext cx="505276" cy="505275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512" name="Google Shape;512;p38"/>
              <p:cNvCxnSpPr/>
              <p:nvPr/>
            </p:nvCxnSpPr>
            <p:spPr>
              <a:xfrm rot="10800000">
                <a:off x="19629" y="642680"/>
                <a:ext cx="466017" cy="1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</p:grpSp>
        <p:sp>
          <p:nvSpPr>
            <p:cNvPr id="513" name="Google Shape;513;p38"/>
            <p:cNvSpPr/>
            <p:nvPr/>
          </p:nvSpPr>
          <p:spPr>
            <a:xfrm>
              <a:off x="0" y="757064"/>
              <a:ext cx="204882" cy="204883"/>
            </a:xfrm>
            <a:prstGeom prst="ellipse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  <a:effectLst>
              <a:outerShdw blurRad="38100" rotWithShape="0" dir="5400000" dist="25400">
                <a:srgbClr val="000000">
                  <a:alpha val="49803"/>
                </a:srgbClr>
              </a:outerShdw>
            </a:effectLst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 Light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514" name="Google Shape;514;p38"/>
            <p:cNvSpPr/>
            <p:nvPr/>
          </p:nvSpPr>
          <p:spPr>
            <a:xfrm>
              <a:off x="491" y="270846"/>
              <a:ext cx="204882" cy="204883"/>
            </a:xfrm>
            <a:prstGeom prst="ellipse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  <a:effectLst>
              <a:outerShdw blurRad="38100" rotWithShape="0" dir="5400000" dist="25400">
                <a:srgbClr val="000000">
                  <a:alpha val="49803"/>
                </a:srgbClr>
              </a:outerShdw>
            </a:effectLst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 Light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515" name="Google Shape;515;p38"/>
            <p:cNvSpPr/>
            <p:nvPr/>
          </p:nvSpPr>
          <p:spPr>
            <a:xfrm>
              <a:off x="424485" y="0"/>
              <a:ext cx="204883" cy="204882"/>
            </a:xfrm>
            <a:prstGeom prst="ellipse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  <a:effectLst>
              <a:outerShdw blurRad="38100" rotWithShape="0" dir="5400000" dist="25400">
                <a:srgbClr val="000000">
                  <a:alpha val="49803"/>
                </a:srgbClr>
              </a:outerShdw>
            </a:effectLst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 Light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516" name="Google Shape;516;p38"/>
            <p:cNvSpPr/>
            <p:nvPr/>
          </p:nvSpPr>
          <p:spPr>
            <a:xfrm>
              <a:off x="760245" y="0"/>
              <a:ext cx="204882" cy="204882"/>
            </a:xfrm>
            <a:prstGeom prst="ellipse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  <a:effectLst>
              <a:outerShdw blurRad="38100" rotWithShape="0" dir="5400000" dist="25400">
                <a:srgbClr val="000000">
                  <a:alpha val="49803"/>
                </a:srgbClr>
              </a:outerShdw>
            </a:effectLst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 Light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517" name="Google Shape;517;p38"/>
            <p:cNvSpPr/>
            <p:nvPr/>
          </p:nvSpPr>
          <p:spPr>
            <a:xfrm>
              <a:off x="1191342" y="112930"/>
              <a:ext cx="204882" cy="204883"/>
            </a:xfrm>
            <a:prstGeom prst="ellipse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  <a:effectLst>
              <a:outerShdw blurRad="38100" rotWithShape="0" dir="5400000" dist="25400">
                <a:srgbClr val="000000">
                  <a:alpha val="49803"/>
                </a:srgbClr>
              </a:outerShdw>
            </a:effectLst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 Light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</p:grpSp>
      <p:grpSp>
        <p:nvGrpSpPr>
          <p:cNvPr id="518" name="Google Shape;518;p38"/>
          <p:cNvGrpSpPr/>
          <p:nvPr/>
        </p:nvGrpSpPr>
        <p:grpSpPr>
          <a:xfrm rot="6246104">
            <a:off x="13521363" y="6350859"/>
            <a:ext cx="1396226" cy="1931271"/>
            <a:chOff x="0" y="0"/>
            <a:chExt cx="1396224" cy="1931270"/>
          </a:xfrm>
        </p:grpSpPr>
        <p:grpSp>
          <p:nvGrpSpPr>
            <p:cNvPr id="519" name="Google Shape;519;p38"/>
            <p:cNvGrpSpPr/>
            <p:nvPr/>
          </p:nvGrpSpPr>
          <p:grpSpPr>
            <a:xfrm>
              <a:off x="270454" y="215370"/>
              <a:ext cx="1064957" cy="1715900"/>
              <a:chOff x="-1" y="-1"/>
              <a:chExt cx="1064956" cy="1715899"/>
            </a:xfrm>
          </p:grpSpPr>
          <p:cxnSp>
            <p:nvCxnSpPr>
              <p:cNvPr id="520" name="Google Shape;520;p38"/>
              <p:cNvCxnSpPr/>
              <p:nvPr/>
            </p:nvCxnSpPr>
            <p:spPr>
              <a:xfrm flipH="1" rot="10800000">
                <a:off x="609308" y="1055001"/>
                <a:ext cx="279167" cy="660897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521" name="Google Shape;521;p38"/>
              <p:cNvCxnSpPr/>
              <p:nvPr/>
            </p:nvCxnSpPr>
            <p:spPr>
              <a:xfrm flipH="1" rot="10800000">
                <a:off x="538765" y="73533"/>
                <a:ext cx="420253" cy="582379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522" name="Google Shape;522;p38"/>
              <p:cNvCxnSpPr/>
              <p:nvPr/>
            </p:nvCxnSpPr>
            <p:spPr>
              <a:xfrm rot="10800000">
                <a:off x="542875" y="644319"/>
                <a:ext cx="412032" cy="412032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523" name="Google Shape;523;p38"/>
              <p:cNvCxnSpPr/>
              <p:nvPr/>
            </p:nvCxnSpPr>
            <p:spPr>
              <a:xfrm rot="10800000">
                <a:off x="915832" y="1036906"/>
                <a:ext cx="149123" cy="623553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524" name="Google Shape;524;p38"/>
              <p:cNvCxnSpPr/>
              <p:nvPr/>
            </p:nvCxnSpPr>
            <p:spPr>
              <a:xfrm flipH="1" rot="10800000">
                <a:off x="538765" y="-1"/>
                <a:ext cx="1" cy="729446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525" name="Google Shape;525;p38"/>
              <p:cNvCxnSpPr/>
              <p:nvPr/>
            </p:nvCxnSpPr>
            <p:spPr>
              <a:xfrm rot="10800000">
                <a:off x="290515" y="0"/>
                <a:ext cx="248251" cy="729445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526" name="Google Shape;526;p38"/>
              <p:cNvCxnSpPr/>
              <p:nvPr/>
            </p:nvCxnSpPr>
            <p:spPr>
              <a:xfrm rot="10800000">
                <a:off x="-1" y="176664"/>
                <a:ext cx="505276" cy="505275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527" name="Google Shape;527;p38"/>
              <p:cNvCxnSpPr/>
              <p:nvPr/>
            </p:nvCxnSpPr>
            <p:spPr>
              <a:xfrm rot="10800000">
                <a:off x="19629" y="642680"/>
                <a:ext cx="466017" cy="1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</p:grpSp>
        <p:sp>
          <p:nvSpPr>
            <p:cNvPr id="528" name="Google Shape;528;p38"/>
            <p:cNvSpPr/>
            <p:nvPr/>
          </p:nvSpPr>
          <p:spPr>
            <a:xfrm>
              <a:off x="0" y="757064"/>
              <a:ext cx="204882" cy="204883"/>
            </a:xfrm>
            <a:prstGeom prst="ellipse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  <a:effectLst>
              <a:outerShdw blurRad="38100" rotWithShape="0" dir="5400000" dist="25400">
                <a:srgbClr val="000000">
                  <a:alpha val="49803"/>
                </a:srgbClr>
              </a:outerShdw>
            </a:effectLst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 Light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529" name="Google Shape;529;p38"/>
            <p:cNvSpPr/>
            <p:nvPr/>
          </p:nvSpPr>
          <p:spPr>
            <a:xfrm>
              <a:off x="491" y="270846"/>
              <a:ext cx="204882" cy="204883"/>
            </a:xfrm>
            <a:prstGeom prst="ellipse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  <a:effectLst>
              <a:outerShdw blurRad="38100" rotWithShape="0" dir="5400000" dist="25400">
                <a:srgbClr val="000000">
                  <a:alpha val="49803"/>
                </a:srgbClr>
              </a:outerShdw>
            </a:effectLst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 Light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530" name="Google Shape;530;p38"/>
            <p:cNvSpPr/>
            <p:nvPr/>
          </p:nvSpPr>
          <p:spPr>
            <a:xfrm>
              <a:off x="424485" y="0"/>
              <a:ext cx="204883" cy="204882"/>
            </a:xfrm>
            <a:prstGeom prst="ellipse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  <a:effectLst>
              <a:outerShdw blurRad="38100" rotWithShape="0" dir="5400000" dist="25400">
                <a:srgbClr val="000000">
                  <a:alpha val="49803"/>
                </a:srgbClr>
              </a:outerShdw>
            </a:effectLst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 Light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531" name="Google Shape;531;p38"/>
            <p:cNvSpPr/>
            <p:nvPr/>
          </p:nvSpPr>
          <p:spPr>
            <a:xfrm>
              <a:off x="760245" y="0"/>
              <a:ext cx="204882" cy="204882"/>
            </a:xfrm>
            <a:prstGeom prst="ellipse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  <a:effectLst>
              <a:outerShdw blurRad="38100" rotWithShape="0" dir="5400000" dist="25400">
                <a:srgbClr val="000000">
                  <a:alpha val="49803"/>
                </a:srgbClr>
              </a:outerShdw>
            </a:effectLst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 Light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532" name="Google Shape;532;p38"/>
            <p:cNvSpPr/>
            <p:nvPr/>
          </p:nvSpPr>
          <p:spPr>
            <a:xfrm>
              <a:off x="1191342" y="112930"/>
              <a:ext cx="204882" cy="204883"/>
            </a:xfrm>
            <a:prstGeom prst="ellipse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  <a:effectLst>
              <a:outerShdw blurRad="38100" rotWithShape="0" dir="5400000" dist="25400">
                <a:srgbClr val="000000">
                  <a:alpha val="49803"/>
                </a:srgbClr>
              </a:outerShdw>
            </a:effectLst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 Light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</p:grpSp>
      <p:grpSp>
        <p:nvGrpSpPr>
          <p:cNvPr id="533" name="Google Shape;533;p38"/>
          <p:cNvGrpSpPr/>
          <p:nvPr/>
        </p:nvGrpSpPr>
        <p:grpSpPr>
          <a:xfrm rot="-3299110">
            <a:off x="7762113" y="4517345"/>
            <a:ext cx="1396225" cy="1931272"/>
            <a:chOff x="0" y="0"/>
            <a:chExt cx="1396224" cy="1931270"/>
          </a:xfrm>
        </p:grpSpPr>
        <p:grpSp>
          <p:nvGrpSpPr>
            <p:cNvPr id="534" name="Google Shape;534;p38"/>
            <p:cNvGrpSpPr/>
            <p:nvPr/>
          </p:nvGrpSpPr>
          <p:grpSpPr>
            <a:xfrm>
              <a:off x="270454" y="215370"/>
              <a:ext cx="1064957" cy="1715900"/>
              <a:chOff x="-1" y="-1"/>
              <a:chExt cx="1064956" cy="1715899"/>
            </a:xfrm>
          </p:grpSpPr>
          <p:cxnSp>
            <p:nvCxnSpPr>
              <p:cNvPr id="535" name="Google Shape;535;p38"/>
              <p:cNvCxnSpPr/>
              <p:nvPr/>
            </p:nvCxnSpPr>
            <p:spPr>
              <a:xfrm flipH="1" rot="10800000">
                <a:off x="609308" y="1055001"/>
                <a:ext cx="279167" cy="660897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536" name="Google Shape;536;p38"/>
              <p:cNvCxnSpPr/>
              <p:nvPr/>
            </p:nvCxnSpPr>
            <p:spPr>
              <a:xfrm flipH="1" rot="10800000">
                <a:off x="538765" y="73533"/>
                <a:ext cx="420253" cy="582379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537" name="Google Shape;537;p38"/>
              <p:cNvCxnSpPr/>
              <p:nvPr/>
            </p:nvCxnSpPr>
            <p:spPr>
              <a:xfrm rot="10800000">
                <a:off x="542875" y="644319"/>
                <a:ext cx="412032" cy="412032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538" name="Google Shape;538;p38"/>
              <p:cNvCxnSpPr/>
              <p:nvPr/>
            </p:nvCxnSpPr>
            <p:spPr>
              <a:xfrm rot="10800000">
                <a:off x="915832" y="1036906"/>
                <a:ext cx="149123" cy="623553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539" name="Google Shape;539;p38"/>
              <p:cNvCxnSpPr/>
              <p:nvPr/>
            </p:nvCxnSpPr>
            <p:spPr>
              <a:xfrm flipH="1" rot="10800000">
                <a:off x="538765" y="-1"/>
                <a:ext cx="1" cy="729446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540" name="Google Shape;540;p38"/>
              <p:cNvCxnSpPr/>
              <p:nvPr/>
            </p:nvCxnSpPr>
            <p:spPr>
              <a:xfrm rot="10800000">
                <a:off x="290515" y="0"/>
                <a:ext cx="248251" cy="729445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541" name="Google Shape;541;p38"/>
              <p:cNvCxnSpPr/>
              <p:nvPr/>
            </p:nvCxnSpPr>
            <p:spPr>
              <a:xfrm rot="10800000">
                <a:off x="-1" y="176664"/>
                <a:ext cx="505276" cy="505275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542" name="Google Shape;542;p38"/>
              <p:cNvCxnSpPr/>
              <p:nvPr/>
            </p:nvCxnSpPr>
            <p:spPr>
              <a:xfrm rot="10800000">
                <a:off x="19629" y="642680"/>
                <a:ext cx="466017" cy="1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</p:grpSp>
        <p:sp>
          <p:nvSpPr>
            <p:cNvPr id="543" name="Google Shape;543;p38"/>
            <p:cNvSpPr/>
            <p:nvPr/>
          </p:nvSpPr>
          <p:spPr>
            <a:xfrm>
              <a:off x="0" y="757064"/>
              <a:ext cx="204882" cy="204883"/>
            </a:xfrm>
            <a:prstGeom prst="ellipse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  <a:effectLst>
              <a:outerShdw blurRad="38100" rotWithShape="0" dir="5400000" dist="25400">
                <a:srgbClr val="000000">
                  <a:alpha val="49803"/>
                </a:srgbClr>
              </a:outerShdw>
            </a:effectLst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 Light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544" name="Google Shape;544;p38"/>
            <p:cNvSpPr/>
            <p:nvPr/>
          </p:nvSpPr>
          <p:spPr>
            <a:xfrm>
              <a:off x="491" y="270846"/>
              <a:ext cx="204882" cy="204883"/>
            </a:xfrm>
            <a:prstGeom prst="ellipse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  <a:effectLst>
              <a:outerShdw blurRad="38100" rotWithShape="0" dir="5400000" dist="25400">
                <a:srgbClr val="000000">
                  <a:alpha val="49803"/>
                </a:srgbClr>
              </a:outerShdw>
            </a:effectLst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 Light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545" name="Google Shape;545;p38"/>
            <p:cNvSpPr/>
            <p:nvPr/>
          </p:nvSpPr>
          <p:spPr>
            <a:xfrm>
              <a:off x="424485" y="0"/>
              <a:ext cx="204883" cy="204882"/>
            </a:xfrm>
            <a:prstGeom prst="ellipse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  <a:effectLst>
              <a:outerShdw blurRad="38100" rotWithShape="0" dir="5400000" dist="25400">
                <a:srgbClr val="000000">
                  <a:alpha val="49803"/>
                </a:srgbClr>
              </a:outerShdw>
            </a:effectLst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 Light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546" name="Google Shape;546;p38"/>
            <p:cNvSpPr/>
            <p:nvPr/>
          </p:nvSpPr>
          <p:spPr>
            <a:xfrm>
              <a:off x="760245" y="0"/>
              <a:ext cx="204882" cy="204882"/>
            </a:xfrm>
            <a:prstGeom prst="ellipse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  <a:effectLst>
              <a:outerShdw blurRad="38100" rotWithShape="0" dir="5400000" dist="25400">
                <a:srgbClr val="000000">
                  <a:alpha val="49803"/>
                </a:srgbClr>
              </a:outerShdw>
            </a:effectLst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 Light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547" name="Google Shape;547;p38"/>
            <p:cNvSpPr/>
            <p:nvPr/>
          </p:nvSpPr>
          <p:spPr>
            <a:xfrm>
              <a:off x="1191342" y="112930"/>
              <a:ext cx="204882" cy="204883"/>
            </a:xfrm>
            <a:prstGeom prst="ellipse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  <a:effectLst>
              <a:outerShdw blurRad="38100" rotWithShape="0" dir="5400000" dist="25400">
                <a:srgbClr val="000000">
                  <a:alpha val="49803"/>
                </a:srgbClr>
              </a:outerShdw>
            </a:effectLst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 Light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</p:grpSp>
      <p:grpSp>
        <p:nvGrpSpPr>
          <p:cNvPr id="548" name="Google Shape;548;p38"/>
          <p:cNvGrpSpPr/>
          <p:nvPr/>
        </p:nvGrpSpPr>
        <p:grpSpPr>
          <a:xfrm rot="-3409600">
            <a:off x="7742484" y="6103397"/>
            <a:ext cx="1396225" cy="1931272"/>
            <a:chOff x="0" y="0"/>
            <a:chExt cx="1396224" cy="1931270"/>
          </a:xfrm>
        </p:grpSpPr>
        <p:grpSp>
          <p:nvGrpSpPr>
            <p:cNvPr id="549" name="Google Shape;549;p38"/>
            <p:cNvGrpSpPr/>
            <p:nvPr/>
          </p:nvGrpSpPr>
          <p:grpSpPr>
            <a:xfrm>
              <a:off x="270454" y="215370"/>
              <a:ext cx="1064957" cy="1715900"/>
              <a:chOff x="-1" y="-1"/>
              <a:chExt cx="1064956" cy="1715899"/>
            </a:xfrm>
          </p:grpSpPr>
          <p:cxnSp>
            <p:nvCxnSpPr>
              <p:cNvPr id="550" name="Google Shape;550;p38"/>
              <p:cNvCxnSpPr/>
              <p:nvPr/>
            </p:nvCxnSpPr>
            <p:spPr>
              <a:xfrm flipH="1" rot="10800000">
                <a:off x="609308" y="1055001"/>
                <a:ext cx="279167" cy="660897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551" name="Google Shape;551;p38"/>
              <p:cNvCxnSpPr/>
              <p:nvPr/>
            </p:nvCxnSpPr>
            <p:spPr>
              <a:xfrm flipH="1" rot="10800000">
                <a:off x="538765" y="73533"/>
                <a:ext cx="420253" cy="582379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552" name="Google Shape;552;p38"/>
              <p:cNvCxnSpPr/>
              <p:nvPr/>
            </p:nvCxnSpPr>
            <p:spPr>
              <a:xfrm rot="10800000">
                <a:off x="542875" y="644319"/>
                <a:ext cx="412032" cy="412032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553" name="Google Shape;553;p38"/>
              <p:cNvCxnSpPr/>
              <p:nvPr/>
            </p:nvCxnSpPr>
            <p:spPr>
              <a:xfrm rot="10800000">
                <a:off x="915832" y="1036906"/>
                <a:ext cx="149123" cy="623553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554" name="Google Shape;554;p38"/>
              <p:cNvCxnSpPr/>
              <p:nvPr/>
            </p:nvCxnSpPr>
            <p:spPr>
              <a:xfrm flipH="1" rot="10800000">
                <a:off x="538765" y="-1"/>
                <a:ext cx="1" cy="729446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555" name="Google Shape;555;p38"/>
              <p:cNvCxnSpPr/>
              <p:nvPr/>
            </p:nvCxnSpPr>
            <p:spPr>
              <a:xfrm rot="10800000">
                <a:off x="290515" y="0"/>
                <a:ext cx="248251" cy="729445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556" name="Google Shape;556;p38"/>
              <p:cNvCxnSpPr/>
              <p:nvPr/>
            </p:nvCxnSpPr>
            <p:spPr>
              <a:xfrm rot="10800000">
                <a:off x="-1" y="176664"/>
                <a:ext cx="505276" cy="505275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557" name="Google Shape;557;p38"/>
              <p:cNvCxnSpPr/>
              <p:nvPr/>
            </p:nvCxnSpPr>
            <p:spPr>
              <a:xfrm rot="10800000">
                <a:off x="19629" y="642680"/>
                <a:ext cx="466017" cy="1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</p:grpSp>
        <p:sp>
          <p:nvSpPr>
            <p:cNvPr id="558" name="Google Shape;558;p38"/>
            <p:cNvSpPr/>
            <p:nvPr/>
          </p:nvSpPr>
          <p:spPr>
            <a:xfrm>
              <a:off x="0" y="757064"/>
              <a:ext cx="204882" cy="204883"/>
            </a:xfrm>
            <a:prstGeom prst="ellipse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  <a:effectLst>
              <a:outerShdw blurRad="38100" rotWithShape="0" dir="5400000" dist="25400">
                <a:srgbClr val="000000">
                  <a:alpha val="49803"/>
                </a:srgbClr>
              </a:outerShdw>
            </a:effectLst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 Light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559" name="Google Shape;559;p38"/>
            <p:cNvSpPr/>
            <p:nvPr/>
          </p:nvSpPr>
          <p:spPr>
            <a:xfrm>
              <a:off x="491" y="270846"/>
              <a:ext cx="204882" cy="204883"/>
            </a:xfrm>
            <a:prstGeom prst="ellipse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  <a:effectLst>
              <a:outerShdw blurRad="38100" rotWithShape="0" dir="5400000" dist="25400">
                <a:srgbClr val="000000">
                  <a:alpha val="49803"/>
                </a:srgbClr>
              </a:outerShdw>
            </a:effectLst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 Light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560" name="Google Shape;560;p38"/>
            <p:cNvSpPr/>
            <p:nvPr/>
          </p:nvSpPr>
          <p:spPr>
            <a:xfrm>
              <a:off x="424485" y="0"/>
              <a:ext cx="204883" cy="204882"/>
            </a:xfrm>
            <a:prstGeom prst="ellipse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  <a:effectLst>
              <a:outerShdw blurRad="38100" rotWithShape="0" dir="5400000" dist="25400">
                <a:srgbClr val="000000">
                  <a:alpha val="49803"/>
                </a:srgbClr>
              </a:outerShdw>
            </a:effectLst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 Light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561" name="Google Shape;561;p38"/>
            <p:cNvSpPr/>
            <p:nvPr/>
          </p:nvSpPr>
          <p:spPr>
            <a:xfrm>
              <a:off x="760245" y="0"/>
              <a:ext cx="204882" cy="204882"/>
            </a:xfrm>
            <a:prstGeom prst="ellipse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  <a:effectLst>
              <a:outerShdw blurRad="38100" rotWithShape="0" dir="5400000" dist="25400">
                <a:srgbClr val="000000">
                  <a:alpha val="49803"/>
                </a:srgbClr>
              </a:outerShdw>
            </a:effectLst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 Light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562" name="Google Shape;562;p38"/>
            <p:cNvSpPr/>
            <p:nvPr/>
          </p:nvSpPr>
          <p:spPr>
            <a:xfrm>
              <a:off x="1191342" y="112930"/>
              <a:ext cx="204882" cy="204883"/>
            </a:xfrm>
            <a:prstGeom prst="ellipse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  <a:effectLst>
              <a:outerShdw blurRad="38100" rotWithShape="0" dir="5400000" dist="25400">
                <a:srgbClr val="000000">
                  <a:alpha val="49803"/>
                </a:srgbClr>
              </a:outerShdw>
            </a:effectLst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 Light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</p:grpSp>
      <p:grpSp>
        <p:nvGrpSpPr>
          <p:cNvPr id="563" name="Google Shape;563;p38"/>
          <p:cNvGrpSpPr/>
          <p:nvPr/>
        </p:nvGrpSpPr>
        <p:grpSpPr>
          <a:xfrm rot="-6502713">
            <a:off x="7695372" y="7830779"/>
            <a:ext cx="1396225" cy="1931272"/>
            <a:chOff x="0" y="0"/>
            <a:chExt cx="1396224" cy="1931270"/>
          </a:xfrm>
        </p:grpSpPr>
        <p:grpSp>
          <p:nvGrpSpPr>
            <p:cNvPr id="564" name="Google Shape;564;p38"/>
            <p:cNvGrpSpPr/>
            <p:nvPr/>
          </p:nvGrpSpPr>
          <p:grpSpPr>
            <a:xfrm>
              <a:off x="270454" y="215370"/>
              <a:ext cx="1064957" cy="1715900"/>
              <a:chOff x="-1" y="-1"/>
              <a:chExt cx="1064956" cy="1715899"/>
            </a:xfrm>
          </p:grpSpPr>
          <p:cxnSp>
            <p:nvCxnSpPr>
              <p:cNvPr id="565" name="Google Shape;565;p38"/>
              <p:cNvCxnSpPr/>
              <p:nvPr/>
            </p:nvCxnSpPr>
            <p:spPr>
              <a:xfrm flipH="1" rot="10800000">
                <a:off x="609308" y="1055001"/>
                <a:ext cx="279167" cy="660897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566" name="Google Shape;566;p38"/>
              <p:cNvCxnSpPr/>
              <p:nvPr/>
            </p:nvCxnSpPr>
            <p:spPr>
              <a:xfrm flipH="1" rot="10800000">
                <a:off x="538765" y="73533"/>
                <a:ext cx="420253" cy="582379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567" name="Google Shape;567;p38"/>
              <p:cNvCxnSpPr/>
              <p:nvPr/>
            </p:nvCxnSpPr>
            <p:spPr>
              <a:xfrm rot="10800000">
                <a:off x="542875" y="644319"/>
                <a:ext cx="412032" cy="412032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568" name="Google Shape;568;p38"/>
              <p:cNvCxnSpPr/>
              <p:nvPr/>
            </p:nvCxnSpPr>
            <p:spPr>
              <a:xfrm rot="10800000">
                <a:off x="915832" y="1036906"/>
                <a:ext cx="149123" cy="623553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569" name="Google Shape;569;p38"/>
              <p:cNvCxnSpPr/>
              <p:nvPr/>
            </p:nvCxnSpPr>
            <p:spPr>
              <a:xfrm flipH="1" rot="10800000">
                <a:off x="538765" y="-1"/>
                <a:ext cx="1" cy="729446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570" name="Google Shape;570;p38"/>
              <p:cNvCxnSpPr/>
              <p:nvPr/>
            </p:nvCxnSpPr>
            <p:spPr>
              <a:xfrm rot="10800000">
                <a:off x="290515" y="0"/>
                <a:ext cx="248251" cy="729445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571" name="Google Shape;571;p38"/>
              <p:cNvCxnSpPr/>
              <p:nvPr/>
            </p:nvCxnSpPr>
            <p:spPr>
              <a:xfrm rot="10800000">
                <a:off x="-1" y="176664"/>
                <a:ext cx="505276" cy="505275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572" name="Google Shape;572;p38"/>
              <p:cNvCxnSpPr/>
              <p:nvPr/>
            </p:nvCxnSpPr>
            <p:spPr>
              <a:xfrm rot="10800000">
                <a:off x="19629" y="642680"/>
                <a:ext cx="466017" cy="1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</p:grpSp>
        <p:sp>
          <p:nvSpPr>
            <p:cNvPr id="573" name="Google Shape;573;p38"/>
            <p:cNvSpPr/>
            <p:nvPr/>
          </p:nvSpPr>
          <p:spPr>
            <a:xfrm>
              <a:off x="0" y="757064"/>
              <a:ext cx="204882" cy="204883"/>
            </a:xfrm>
            <a:prstGeom prst="ellipse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  <a:effectLst>
              <a:outerShdw blurRad="38100" rotWithShape="0" dir="5400000" dist="25400">
                <a:srgbClr val="000000">
                  <a:alpha val="49803"/>
                </a:srgbClr>
              </a:outerShdw>
            </a:effectLst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 Light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574" name="Google Shape;574;p38"/>
            <p:cNvSpPr/>
            <p:nvPr/>
          </p:nvSpPr>
          <p:spPr>
            <a:xfrm>
              <a:off x="491" y="270846"/>
              <a:ext cx="204882" cy="204883"/>
            </a:xfrm>
            <a:prstGeom prst="ellipse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  <a:effectLst>
              <a:outerShdw blurRad="38100" rotWithShape="0" dir="5400000" dist="25400">
                <a:srgbClr val="000000">
                  <a:alpha val="49803"/>
                </a:srgbClr>
              </a:outerShdw>
            </a:effectLst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 Light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575" name="Google Shape;575;p38"/>
            <p:cNvSpPr/>
            <p:nvPr/>
          </p:nvSpPr>
          <p:spPr>
            <a:xfrm>
              <a:off x="424485" y="0"/>
              <a:ext cx="204883" cy="204882"/>
            </a:xfrm>
            <a:prstGeom prst="ellipse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  <a:effectLst>
              <a:outerShdw blurRad="38100" rotWithShape="0" dir="5400000" dist="25400">
                <a:srgbClr val="000000">
                  <a:alpha val="49803"/>
                </a:srgbClr>
              </a:outerShdw>
            </a:effectLst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 Light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576" name="Google Shape;576;p38"/>
            <p:cNvSpPr/>
            <p:nvPr/>
          </p:nvSpPr>
          <p:spPr>
            <a:xfrm>
              <a:off x="760245" y="0"/>
              <a:ext cx="204882" cy="204882"/>
            </a:xfrm>
            <a:prstGeom prst="ellipse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  <a:effectLst>
              <a:outerShdw blurRad="38100" rotWithShape="0" dir="5400000" dist="25400">
                <a:srgbClr val="000000">
                  <a:alpha val="49803"/>
                </a:srgbClr>
              </a:outerShdw>
            </a:effectLst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 Light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577" name="Google Shape;577;p38"/>
            <p:cNvSpPr/>
            <p:nvPr/>
          </p:nvSpPr>
          <p:spPr>
            <a:xfrm>
              <a:off x="1191342" y="112930"/>
              <a:ext cx="204882" cy="204883"/>
            </a:xfrm>
            <a:prstGeom prst="ellipse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  <a:effectLst>
              <a:outerShdw blurRad="38100" rotWithShape="0" dir="5400000" dist="25400">
                <a:srgbClr val="000000">
                  <a:alpha val="49803"/>
                </a:srgbClr>
              </a:outerShdw>
            </a:effectLst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 Light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</p:grpSp>
      <p:grpSp>
        <p:nvGrpSpPr>
          <p:cNvPr id="578" name="Google Shape;578;p38"/>
          <p:cNvGrpSpPr/>
          <p:nvPr/>
        </p:nvGrpSpPr>
        <p:grpSpPr>
          <a:xfrm rot="6678952">
            <a:off x="13694102" y="7842819"/>
            <a:ext cx="1396226" cy="1931271"/>
            <a:chOff x="0" y="0"/>
            <a:chExt cx="1396224" cy="1931270"/>
          </a:xfrm>
        </p:grpSpPr>
        <p:grpSp>
          <p:nvGrpSpPr>
            <p:cNvPr id="579" name="Google Shape;579;p38"/>
            <p:cNvGrpSpPr/>
            <p:nvPr/>
          </p:nvGrpSpPr>
          <p:grpSpPr>
            <a:xfrm>
              <a:off x="270454" y="215370"/>
              <a:ext cx="1064957" cy="1715900"/>
              <a:chOff x="-1" y="-1"/>
              <a:chExt cx="1064956" cy="1715899"/>
            </a:xfrm>
          </p:grpSpPr>
          <p:cxnSp>
            <p:nvCxnSpPr>
              <p:cNvPr id="580" name="Google Shape;580;p38"/>
              <p:cNvCxnSpPr/>
              <p:nvPr/>
            </p:nvCxnSpPr>
            <p:spPr>
              <a:xfrm flipH="1" rot="10800000">
                <a:off x="609308" y="1055001"/>
                <a:ext cx="279167" cy="660897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581" name="Google Shape;581;p38"/>
              <p:cNvCxnSpPr/>
              <p:nvPr/>
            </p:nvCxnSpPr>
            <p:spPr>
              <a:xfrm flipH="1" rot="10800000">
                <a:off x="538765" y="73533"/>
                <a:ext cx="420253" cy="582379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582" name="Google Shape;582;p38"/>
              <p:cNvCxnSpPr/>
              <p:nvPr/>
            </p:nvCxnSpPr>
            <p:spPr>
              <a:xfrm rot="10800000">
                <a:off x="542875" y="644319"/>
                <a:ext cx="412032" cy="412032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583" name="Google Shape;583;p38"/>
              <p:cNvCxnSpPr/>
              <p:nvPr/>
            </p:nvCxnSpPr>
            <p:spPr>
              <a:xfrm rot="10800000">
                <a:off x="915832" y="1036906"/>
                <a:ext cx="149123" cy="623553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584" name="Google Shape;584;p38"/>
              <p:cNvCxnSpPr/>
              <p:nvPr/>
            </p:nvCxnSpPr>
            <p:spPr>
              <a:xfrm flipH="1" rot="10800000">
                <a:off x="538765" y="-1"/>
                <a:ext cx="1" cy="729446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585" name="Google Shape;585;p38"/>
              <p:cNvCxnSpPr/>
              <p:nvPr/>
            </p:nvCxnSpPr>
            <p:spPr>
              <a:xfrm rot="10800000">
                <a:off x="290515" y="0"/>
                <a:ext cx="248251" cy="729445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586" name="Google Shape;586;p38"/>
              <p:cNvCxnSpPr/>
              <p:nvPr/>
            </p:nvCxnSpPr>
            <p:spPr>
              <a:xfrm rot="10800000">
                <a:off x="-1" y="176664"/>
                <a:ext cx="505276" cy="505275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587" name="Google Shape;587;p38"/>
              <p:cNvCxnSpPr/>
              <p:nvPr/>
            </p:nvCxnSpPr>
            <p:spPr>
              <a:xfrm rot="10800000">
                <a:off x="19629" y="642680"/>
                <a:ext cx="466017" cy="1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</p:grpSp>
        <p:sp>
          <p:nvSpPr>
            <p:cNvPr id="588" name="Google Shape;588;p38"/>
            <p:cNvSpPr/>
            <p:nvPr/>
          </p:nvSpPr>
          <p:spPr>
            <a:xfrm>
              <a:off x="0" y="757064"/>
              <a:ext cx="204882" cy="204883"/>
            </a:xfrm>
            <a:prstGeom prst="ellipse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  <a:effectLst>
              <a:outerShdw blurRad="38100" rotWithShape="0" dir="5400000" dist="25400">
                <a:srgbClr val="000000">
                  <a:alpha val="49803"/>
                </a:srgbClr>
              </a:outerShdw>
            </a:effectLst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 Light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589" name="Google Shape;589;p38"/>
            <p:cNvSpPr/>
            <p:nvPr/>
          </p:nvSpPr>
          <p:spPr>
            <a:xfrm>
              <a:off x="491" y="270846"/>
              <a:ext cx="204882" cy="204883"/>
            </a:xfrm>
            <a:prstGeom prst="ellipse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  <a:effectLst>
              <a:outerShdw blurRad="38100" rotWithShape="0" dir="5400000" dist="25400">
                <a:srgbClr val="000000">
                  <a:alpha val="49803"/>
                </a:srgbClr>
              </a:outerShdw>
            </a:effectLst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 Light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590" name="Google Shape;590;p38"/>
            <p:cNvSpPr/>
            <p:nvPr/>
          </p:nvSpPr>
          <p:spPr>
            <a:xfrm>
              <a:off x="424485" y="0"/>
              <a:ext cx="204883" cy="204882"/>
            </a:xfrm>
            <a:prstGeom prst="ellipse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  <a:effectLst>
              <a:outerShdw blurRad="38100" rotWithShape="0" dir="5400000" dist="25400">
                <a:srgbClr val="000000">
                  <a:alpha val="49803"/>
                </a:srgbClr>
              </a:outerShdw>
            </a:effectLst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 Light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591" name="Google Shape;591;p38"/>
            <p:cNvSpPr/>
            <p:nvPr/>
          </p:nvSpPr>
          <p:spPr>
            <a:xfrm>
              <a:off x="760245" y="0"/>
              <a:ext cx="204882" cy="204882"/>
            </a:xfrm>
            <a:prstGeom prst="ellipse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  <a:effectLst>
              <a:outerShdw blurRad="38100" rotWithShape="0" dir="5400000" dist="25400">
                <a:srgbClr val="000000">
                  <a:alpha val="49803"/>
                </a:srgbClr>
              </a:outerShdw>
            </a:effectLst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 Light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592" name="Google Shape;592;p38"/>
            <p:cNvSpPr/>
            <p:nvPr/>
          </p:nvSpPr>
          <p:spPr>
            <a:xfrm>
              <a:off x="1191342" y="112930"/>
              <a:ext cx="204882" cy="204883"/>
            </a:xfrm>
            <a:prstGeom prst="ellipse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  <a:effectLst>
              <a:outerShdw blurRad="38100" rotWithShape="0" dir="5400000" dist="25400">
                <a:srgbClr val="000000">
                  <a:alpha val="49803"/>
                </a:srgbClr>
              </a:outerShdw>
            </a:effectLst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 Light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</p:grpSp>
      <p:grpSp>
        <p:nvGrpSpPr>
          <p:cNvPr id="593" name="Google Shape;593;p38"/>
          <p:cNvGrpSpPr/>
          <p:nvPr/>
        </p:nvGrpSpPr>
        <p:grpSpPr>
          <a:xfrm>
            <a:off x="5947926" y="4578581"/>
            <a:ext cx="2105872" cy="2483964"/>
            <a:chOff x="0" y="-1"/>
            <a:chExt cx="2105870" cy="2483962"/>
          </a:xfrm>
        </p:grpSpPr>
        <p:sp>
          <p:nvSpPr>
            <p:cNvPr id="594" name="Google Shape;594;p38"/>
            <p:cNvSpPr/>
            <p:nvPr/>
          </p:nvSpPr>
          <p:spPr>
            <a:xfrm>
              <a:off x="776809" y="-1"/>
              <a:ext cx="964240" cy="895518"/>
            </a:xfrm>
            <a:custGeom>
              <a:rect b="b" l="l" r="r" t="t"/>
              <a:pathLst>
                <a:path extrusionOk="0" h="120000" w="120000">
                  <a:moveTo>
                    <a:pt x="66609" y="120000"/>
                  </a:moveTo>
                  <a:cubicBezTo>
                    <a:pt x="-37396" y="13956"/>
                    <a:pt x="-19601" y="-21802"/>
                    <a:pt x="120000" y="12716"/>
                  </a:cubicBezTo>
                </a:path>
              </a:pathLst>
            </a:custGeom>
            <a:noFill/>
            <a:ln cap="flat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 Light"/>
                <a:buNone/>
              </a:pPr>
              <a:r>
                <a:t/>
              </a:r>
              <a:endPara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595" name="Google Shape;595;p38"/>
            <p:cNvSpPr/>
            <p:nvPr/>
          </p:nvSpPr>
          <p:spPr>
            <a:xfrm>
              <a:off x="831534" y="875028"/>
              <a:ext cx="1274336" cy="950831"/>
            </a:xfrm>
            <a:custGeom>
              <a:rect b="b" l="l" r="r" t="t"/>
              <a:pathLst>
                <a:path extrusionOk="0" h="120000" w="120000">
                  <a:moveTo>
                    <a:pt x="0" y="108614"/>
                  </a:moveTo>
                  <a:cubicBezTo>
                    <a:pt x="144334" y="140846"/>
                    <a:pt x="158464" y="104643"/>
                    <a:pt x="42396" y="0"/>
                  </a:cubicBezTo>
                </a:path>
              </a:pathLst>
            </a:custGeom>
            <a:noFill/>
            <a:ln cap="flat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 Light"/>
                <a:buNone/>
              </a:pPr>
              <a:r>
                <a:t/>
              </a:r>
              <a:endPara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596" name="Google Shape;596;p38"/>
            <p:cNvSpPr/>
            <p:nvPr/>
          </p:nvSpPr>
          <p:spPr>
            <a:xfrm>
              <a:off x="0" y="1735503"/>
              <a:ext cx="889197" cy="748458"/>
            </a:xfrm>
            <a:custGeom>
              <a:rect b="b" l="l" r="r" t="t"/>
              <a:pathLst>
                <a:path extrusionOk="0" h="120000" w="120000">
                  <a:moveTo>
                    <a:pt x="100280" y="120000"/>
                  </a:moveTo>
                  <a:cubicBezTo>
                    <a:pt x="-39704" y="32182"/>
                    <a:pt x="-33131" y="-7433"/>
                    <a:pt x="120000" y="1144"/>
                  </a:cubicBezTo>
                </a:path>
              </a:pathLst>
            </a:custGeom>
            <a:noFill/>
            <a:ln cap="flat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 Light"/>
                <a:buNone/>
              </a:pPr>
              <a:r>
                <a:t/>
              </a:r>
              <a:endPara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</p:grpSp>
      <p:cxnSp>
        <p:nvCxnSpPr>
          <p:cNvPr id="597" name="Google Shape;597;p38"/>
          <p:cNvCxnSpPr/>
          <p:nvPr/>
        </p:nvCxnSpPr>
        <p:spPr>
          <a:xfrm rot="10800000">
            <a:off x="4878433" y="3515968"/>
            <a:ext cx="2763574" cy="2066436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cxnSp>
        <p:nvCxnSpPr>
          <p:cNvPr id="598" name="Google Shape;598;p38"/>
          <p:cNvCxnSpPr/>
          <p:nvPr/>
        </p:nvCxnSpPr>
        <p:spPr>
          <a:xfrm rot="10800000">
            <a:off x="5577529" y="5679856"/>
            <a:ext cx="2420078" cy="225077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cxnSp>
        <p:nvCxnSpPr>
          <p:cNvPr id="599" name="Google Shape;599;p38"/>
          <p:cNvCxnSpPr/>
          <p:nvPr/>
        </p:nvCxnSpPr>
        <p:spPr>
          <a:xfrm flipH="1">
            <a:off x="4678526" y="6236601"/>
            <a:ext cx="3379039" cy="1676139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cxnSp>
        <p:nvCxnSpPr>
          <p:cNvPr id="600" name="Google Shape;600;p38"/>
          <p:cNvCxnSpPr/>
          <p:nvPr/>
        </p:nvCxnSpPr>
        <p:spPr>
          <a:xfrm flipH="1">
            <a:off x="5677519" y="6451421"/>
            <a:ext cx="2183633" cy="1739887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601" name="Google Shape;601;p38"/>
          <p:cNvSpPr/>
          <p:nvPr/>
        </p:nvSpPr>
        <p:spPr>
          <a:xfrm>
            <a:off x="5232531" y="8220818"/>
            <a:ext cx="571501" cy="6477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-US" sz="3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…</a:t>
            </a:r>
            <a:endParaRPr/>
          </a:p>
        </p:txBody>
      </p:sp>
      <p:graphicFrame>
        <p:nvGraphicFramePr>
          <p:cNvPr id="602" name="Google Shape;602;p38"/>
          <p:cNvGraphicFramePr/>
          <p:nvPr/>
        </p:nvGraphicFramePr>
        <p:xfrm>
          <a:off x="1772136" y="4699532"/>
          <a:ext cx="3000000" cy="3000000"/>
        </p:xfrm>
        <a:graphic>
          <a:graphicData uri="http://schemas.openxmlformats.org/drawingml/2006/table">
            <a:tbl>
              <a:tblPr bandRow="1">
                <a:noFill/>
                <a:tableStyleId>{CB35DA07-A2C3-40B2-93AC-DFCDD21220A6}</a:tableStyleId>
              </a:tblPr>
              <a:tblGrid>
                <a:gridCol w="881050"/>
                <a:gridCol w="881050"/>
                <a:gridCol w="881050"/>
                <a:gridCol w="881050"/>
              </a:tblGrid>
              <a:tr h="351200"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Helvetica Neue"/>
                        <a:buNone/>
                      </a:pPr>
                      <a:r>
                        <a:rPr b="1" lang="en-US" sz="2000" u="none" cap="none" strike="noStrike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RIF Data for BB-Position</a:t>
                      </a:r>
                      <a:endParaRPr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chemeClr val="accent1"/>
                    </a:solidFill>
                  </a:tcPr>
                </a:tc>
                <a:tc hMerge="1"/>
                <a:tc hMerge="1"/>
                <a:tc hMerge="1"/>
              </a:tr>
              <a:tr h="351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Helvetica Neue"/>
                        <a:buNone/>
                      </a:pPr>
                      <a:r>
                        <a:rPr b="1" lang="en-US" sz="2000" u="none" cap="none" strike="noStrike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ROT#</a:t>
                      </a:r>
                      <a:endParaRPr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Helvetica Neue"/>
                        <a:buNone/>
                      </a:pPr>
                      <a:r>
                        <a:rPr b="1" lang="en-US" sz="2000" u="none" cap="none" strike="noStrike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Score </a:t>
                      </a:r>
                      <a:endParaRPr/>
                    </a:p>
                  </a:txBody>
                  <a:tcPr marT="50800" marB="50800" marR="50800" marL="508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Helvetica Neue"/>
                        <a:buNone/>
                      </a:pPr>
                      <a:r>
                        <a:rPr b="1" lang="en-US" sz="2000" u="none" cap="none" strike="noStrike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sat1</a:t>
                      </a:r>
                      <a:endParaRPr/>
                    </a:p>
                  </a:txBody>
                  <a:tcPr marT="50800" marB="50800" marR="50800" marL="508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Helvetica Neue"/>
                        <a:buNone/>
                      </a:pPr>
                      <a:r>
                        <a:rPr b="1" lang="en-US" sz="2000" u="none" cap="none" strike="noStrike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sat2</a:t>
                      </a:r>
                      <a:endParaRPr/>
                    </a:p>
                  </a:txBody>
                  <a:tcPr marT="50800" marB="50800" marR="50800" marL="50800" anchor="ctr">
                    <a:lnR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chemeClr val="accent1"/>
                    </a:solidFill>
                  </a:tcPr>
                </a:tc>
              </a:tr>
              <a:tr h="351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Helvetica Neue Light"/>
                        <a:buNone/>
                      </a:pPr>
                      <a:r>
                        <a:rPr lang="en-US" sz="2000" u="none" cap="none" strike="noStrike"/>
                        <a:t>7</a:t>
                      </a:r>
                      <a:endParaRPr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Helvetica Neue Light"/>
                        <a:buNone/>
                      </a:pPr>
                      <a:r>
                        <a:rPr lang="en-US" sz="2000" u="none" cap="none" strike="noStrike"/>
                        <a:t>-3.14</a:t>
                      </a:r>
                      <a:endParaRPr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Helvetica Neue Light"/>
                        <a:buNone/>
                      </a:pPr>
                      <a:r>
                        <a:rPr lang="en-US" sz="2000" u="none" cap="none" strike="noStrike"/>
                        <a:t>2</a:t>
                      </a:r>
                      <a:endParaRPr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Helvetica Neue Light"/>
                        <a:buNone/>
                      </a:pPr>
                      <a:r>
                        <a:rPr lang="en-US" sz="2000" u="none" cap="none" strike="noStrike"/>
                        <a:t>-</a:t>
                      </a:r>
                      <a:endParaRPr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1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Helvetica Neue Light"/>
                        <a:buNone/>
                      </a:pPr>
                      <a:r>
                        <a:rPr lang="en-US" sz="2000" u="none" cap="none" strike="noStrike"/>
                        <a:t>392</a:t>
                      </a:r>
                      <a:endParaRPr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Helvetica Neue Light"/>
                        <a:buNone/>
                      </a:pPr>
                      <a:r>
                        <a:rPr lang="en-US" sz="2000" u="none" cap="none" strike="noStrike"/>
                        <a:t>-2.718</a:t>
                      </a:r>
                      <a:endParaRPr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Helvetica Neue Light"/>
                        <a:buNone/>
                      </a:pPr>
                      <a:r>
                        <a:rPr lang="en-US" sz="2000" u="none" cap="none" strike="noStrike"/>
                        <a:t>2</a:t>
                      </a:r>
                      <a:endParaRPr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Helvetica Neue Light"/>
                        <a:buNone/>
                      </a:pPr>
                      <a:r>
                        <a:rPr lang="en-US" sz="2000" u="none" cap="none" strike="noStrike"/>
                        <a:t>-</a:t>
                      </a:r>
                      <a:endParaRPr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1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Helvetica Neue Light"/>
                        <a:buNone/>
                      </a:pPr>
                      <a:r>
                        <a:rPr lang="en-US" sz="2000" u="none" cap="none" strike="noStrike"/>
                        <a:t>81</a:t>
                      </a:r>
                      <a:endParaRPr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Helvetica Neue Light"/>
                        <a:buNone/>
                      </a:pPr>
                      <a:r>
                        <a:rPr lang="en-US" sz="2000" u="none" cap="none" strike="noStrike"/>
                        <a:t>-1.3</a:t>
                      </a:r>
                      <a:endParaRPr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Helvetica Neue Light"/>
                        <a:buNone/>
                      </a:pPr>
                      <a:r>
                        <a:rPr lang="en-US" sz="2000" u="none" cap="none" strike="noStrike"/>
                        <a:t>1</a:t>
                      </a:r>
                      <a:endParaRPr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Helvetica Neue Light"/>
                        <a:buNone/>
                      </a:pPr>
                      <a:r>
                        <a:rPr lang="en-US" sz="2000" u="none" cap="none" strike="noStrike"/>
                        <a:t>3</a:t>
                      </a:r>
                      <a:endParaRPr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1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Helvetica Neue Light"/>
                        <a:buNone/>
                      </a:pPr>
                      <a:r>
                        <a:rPr lang="en-US" sz="2000" u="none" cap="none" strike="noStrike"/>
                        <a:t>13</a:t>
                      </a:r>
                      <a:endParaRPr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Helvetica Neue Light"/>
                        <a:buNone/>
                      </a:pPr>
                      <a:r>
                        <a:rPr lang="en-US" sz="2000" u="none" cap="none" strike="noStrike"/>
                        <a:t>-1.0</a:t>
                      </a:r>
                      <a:endParaRPr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Helvetica Neue Light"/>
                        <a:buNone/>
                      </a:pPr>
                      <a:r>
                        <a:rPr lang="en-US" sz="2000" u="none" cap="none" strike="noStrike"/>
                        <a:t>-</a:t>
                      </a:r>
                      <a:endParaRPr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Helvetica Neue Light"/>
                        <a:buNone/>
                      </a:pPr>
                      <a:r>
                        <a:rPr lang="en-US" sz="2000" u="none" cap="none" strike="noStrike"/>
                        <a:t>-</a:t>
                      </a:r>
                      <a:endParaRPr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603" name="Google Shape;603;p38"/>
          <p:cNvSpPr/>
          <p:nvPr/>
        </p:nvSpPr>
        <p:spPr>
          <a:xfrm>
            <a:off x="2489200" y="3103784"/>
            <a:ext cx="918464" cy="453794"/>
          </a:xfrm>
          <a:prstGeom prst="ellipse">
            <a:avLst/>
          </a:prstGeom>
          <a:noFill/>
          <a:ln cap="flat" cmpd="sng" w="76200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38100" rotWithShape="0" dir="5400000" dist="25400">
              <a:srgbClr val="000000">
                <a:alpha val="49803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 Light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04" name="Google Shape;604;p38"/>
          <p:cNvSpPr/>
          <p:nvPr/>
        </p:nvSpPr>
        <p:spPr>
          <a:xfrm>
            <a:off x="3481443" y="5742120"/>
            <a:ext cx="1035376" cy="453794"/>
          </a:xfrm>
          <a:prstGeom prst="ellipse">
            <a:avLst/>
          </a:prstGeom>
          <a:noFill/>
          <a:ln cap="flat" cmpd="sng" w="76200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38100" rotWithShape="0" dir="5400000" dist="25400">
              <a:srgbClr val="000000">
                <a:alpha val="49803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 Light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05" name="Google Shape;605;p38"/>
          <p:cNvSpPr/>
          <p:nvPr/>
        </p:nvSpPr>
        <p:spPr>
          <a:xfrm>
            <a:off x="2541941" y="8475884"/>
            <a:ext cx="1609821" cy="453793"/>
          </a:xfrm>
          <a:prstGeom prst="ellipse">
            <a:avLst/>
          </a:prstGeom>
          <a:noFill/>
          <a:ln cap="flat" cmpd="sng" w="76200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38100" rotWithShape="0" dir="5400000" dist="25400">
              <a:srgbClr val="000000">
                <a:alpha val="49803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 Light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06" name="Google Shape;606;p38"/>
          <p:cNvSpPr/>
          <p:nvPr/>
        </p:nvSpPr>
        <p:spPr>
          <a:xfrm>
            <a:off x="1897360" y="631473"/>
            <a:ext cx="9210080" cy="6477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-US" sz="3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Constraints 1, 2, 3 &amp; 4 must be satisfied…</a:t>
            </a:r>
            <a:endParaRPr/>
          </a:p>
        </p:txBody>
      </p:sp>
      <p:sp>
        <p:nvSpPr>
          <p:cNvPr id="607" name="Google Shape;607;p38"/>
          <p:cNvSpPr/>
          <p:nvPr/>
        </p:nvSpPr>
        <p:spPr>
          <a:xfrm>
            <a:off x="5780168" y="2431679"/>
            <a:ext cx="1181399" cy="6477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-US" sz="3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YES!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39"/>
          <p:cNvSpPr/>
          <p:nvPr/>
        </p:nvSpPr>
        <p:spPr>
          <a:xfrm>
            <a:off x="1897360" y="631473"/>
            <a:ext cx="9210080" cy="6477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-US" sz="3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Constraints 1, 2, 3 &amp; 4 must be satisfied…</a:t>
            </a:r>
            <a:endParaRPr/>
          </a:p>
        </p:txBody>
      </p:sp>
      <p:graphicFrame>
        <p:nvGraphicFramePr>
          <p:cNvPr id="613" name="Google Shape;613;p39"/>
          <p:cNvGraphicFramePr/>
          <p:nvPr/>
        </p:nvGraphicFramePr>
        <p:xfrm>
          <a:off x="1056476" y="2010971"/>
          <a:ext cx="3000000" cy="3000000"/>
        </p:xfrm>
        <a:graphic>
          <a:graphicData uri="http://schemas.openxmlformats.org/drawingml/2006/table">
            <a:tbl>
              <a:tblPr bandRow="1">
                <a:noFill/>
                <a:tableStyleId>{CB35DA07-A2C3-40B2-93AC-DFCDD21220A6}</a:tableStyleId>
              </a:tblPr>
              <a:tblGrid>
                <a:gridCol w="881050"/>
                <a:gridCol w="881050"/>
                <a:gridCol w="881050"/>
                <a:gridCol w="881050"/>
              </a:tblGrid>
              <a:tr h="351200"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Helvetica Neue"/>
                        <a:buNone/>
                      </a:pPr>
                      <a:r>
                        <a:rPr b="1" lang="en-US" sz="2000" u="none" cap="none" strike="noStrike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RIF Data for BB-Position</a:t>
                      </a:r>
                      <a:endParaRPr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chemeClr val="accent1"/>
                    </a:solidFill>
                  </a:tcPr>
                </a:tc>
                <a:tc hMerge="1"/>
                <a:tc hMerge="1"/>
                <a:tc hMerge="1"/>
              </a:tr>
              <a:tr h="351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Helvetica Neue"/>
                        <a:buNone/>
                      </a:pPr>
                      <a:r>
                        <a:rPr b="1" lang="en-US" sz="2000" u="none" cap="none" strike="noStrike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ROT#</a:t>
                      </a:r>
                      <a:endParaRPr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Helvetica Neue"/>
                        <a:buNone/>
                      </a:pPr>
                      <a:r>
                        <a:rPr b="1" lang="en-US" sz="2000" u="none" cap="none" strike="noStrike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Score </a:t>
                      </a:r>
                      <a:endParaRPr/>
                    </a:p>
                  </a:txBody>
                  <a:tcPr marT="50800" marB="50800" marR="50800" marL="508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Helvetica Neue"/>
                        <a:buNone/>
                      </a:pPr>
                      <a:r>
                        <a:rPr b="1" lang="en-US" sz="2000" u="none" cap="none" strike="noStrike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sat1</a:t>
                      </a:r>
                      <a:endParaRPr/>
                    </a:p>
                  </a:txBody>
                  <a:tcPr marT="50800" marB="50800" marR="50800" marL="508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Helvetica Neue"/>
                        <a:buNone/>
                      </a:pPr>
                      <a:r>
                        <a:rPr b="1" lang="en-US" sz="2000" u="none" cap="none" strike="noStrike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sat2</a:t>
                      </a:r>
                      <a:endParaRPr/>
                    </a:p>
                  </a:txBody>
                  <a:tcPr marT="50800" marB="50800" marR="50800" marL="50800" anchor="ctr">
                    <a:lnR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chemeClr val="accent1"/>
                    </a:solidFill>
                  </a:tcPr>
                </a:tc>
              </a:tr>
              <a:tr h="351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Helvetica Neue Light"/>
                        <a:buNone/>
                      </a:pPr>
                      <a:r>
                        <a:rPr lang="en-US" sz="2000" u="none" cap="none" strike="noStrike"/>
                        <a:t>7</a:t>
                      </a:r>
                      <a:endParaRPr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Helvetica Neue Light"/>
                        <a:buNone/>
                      </a:pPr>
                      <a:r>
                        <a:rPr lang="en-US" sz="2000" u="none" cap="none" strike="noStrike"/>
                        <a:t>-3.14</a:t>
                      </a:r>
                      <a:endParaRPr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Helvetica Neue Light"/>
                        <a:buNone/>
                      </a:pPr>
                      <a:r>
                        <a:rPr lang="en-US" sz="2000" u="none" cap="none" strike="noStrike"/>
                        <a:t>1</a:t>
                      </a:r>
                      <a:endParaRPr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Helvetica Neue Light"/>
                        <a:buNone/>
                      </a:pPr>
                      <a:r>
                        <a:rPr lang="en-US" sz="2000" u="none" cap="none" strike="noStrike"/>
                        <a:t>-</a:t>
                      </a:r>
                      <a:endParaRPr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1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Helvetica Neue Light"/>
                        <a:buNone/>
                      </a:pPr>
                      <a:r>
                        <a:rPr lang="en-US" sz="2000" u="none" cap="none" strike="noStrike"/>
                        <a:t>392</a:t>
                      </a:r>
                      <a:endParaRPr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Helvetica Neue Light"/>
                        <a:buNone/>
                      </a:pPr>
                      <a:r>
                        <a:rPr lang="en-US" sz="2000" u="none" cap="none" strike="noStrike"/>
                        <a:t>-2.718</a:t>
                      </a:r>
                      <a:endParaRPr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Helvetica Neue Light"/>
                        <a:buNone/>
                      </a:pPr>
                      <a:r>
                        <a:rPr lang="en-US" sz="2000" u="none" cap="none" strike="noStrike"/>
                        <a:t>1</a:t>
                      </a:r>
                      <a:endParaRPr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Helvetica Neue Light"/>
                        <a:buNone/>
                      </a:pPr>
                      <a:r>
                        <a:rPr lang="en-US" sz="2000" u="none" cap="none" strike="noStrike"/>
                        <a:t>-</a:t>
                      </a:r>
                      <a:endParaRPr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1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Helvetica Neue Light"/>
                        <a:buNone/>
                      </a:pPr>
                      <a:r>
                        <a:rPr lang="en-US" sz="2000" u="none" cap="none" strike="noStrike"/>
                        <a:t>81</a:t>
                      </a:r>
                      <a:endParaRPr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Helvetica Neue Light"/>
                        <a:buNone/>
                      </a:pPr>
                      <a:r>
                        <a:rPr lang="en-US" sz="2000" u="none" cap="none" strike="noStrike"/>
                        <a:t>-1.3</a:t>
                      </a:r>
                      <a:endParaRPr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Helvetica Neue Light"/>
                        <a:buNone/>
                      </a:pPr>
                      <a:r>
                        <a:rPr lang="en-US" sz="2000" u="none" cap="none" strike="noStrike"/>
                        <a:t>1</a:t>
                      </a:r>
                      <a:endParaRPr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Helvetica Neue Light"/>
                        <a:buNone/>
                      </a:pPr>
                      <a:r>
                        <a:rPr lang="en-US" sz="2000" u="none" cap="none" strike="noStrike"/>
                        <a:t>3</a:t>
                      </a:r>
                      <a:endParaRPr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1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Helvetica Neue Light"/>
                        <a:buNone/>
                      </a:pPr>
                      <a:r>
                        <a:rPr lang="en-US" sz="2000" u="none" cap="none" strike="noStrike"/>
                        <a:t>13</a:t>
                      </a:r>
                      <a:endParaRPr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Helvetica Neue Light"/>
                        <a:buNone/>
                      </a:pPr>
                      <a:r>
                        <a:rPr lang="en-US" sz="2000" u="none" cap="none" strike="noStrike"/>
                        <a:t>-1.0</a:t>
                      </a:r>
                      <a:endParaRPr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Helvetica Neue Light"/>
                        <a:buNone/>
                      </a:pPr>
                      <a:r>
                        <a:rPr lang="en-US" sz="2000" u="none" cap="none" strike="noStrike"/>
                        <a:t>-</a:t>
                      </a:r>
                      <a:endParaRPr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Helvetica Neue Light"/>
                        <a:buNone/>
                      </a:pPr>
                      <a:r>
                        <a:rPr lang="en-US" sz="2000" u="none" cap="none" strike="noStrike"/>
                        <a:t>-</a:t>
                      </a:r>
                      <a:endParaRPr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614" name="Google Shape;614;p39"/>
          <p:cNvGraphicFramePr/>
          <p:nvPr/>
        </p:nvGraphicFramePr>
        <p:xfrm>
          <a:off x="1746736" y="4847585"/>
          <a:ext cx="3000000" cy="3000000"/>
        </p:xfrm>
        <a:graphic>
          <a:graphicData uri="http://schemas.openxmlformats.org/drawingml/2006/table">
            <a:tbl>
              <a:tblPr bandRow="1">
                <a:noFill/>
                <a:tableStyleId>{CB35DA07-A2C3-40B2-93AC-DFCDD21220A6}</a:tableStyleId>
              </a:tblPr>
              <a:tblGrid>
                <a:gridCol w="881050"/>
                <a:gridCol w="881050"/>
                <a:gridCol w="881050"/>
                <a:gridCol w="881050"/>
              </a:tblGrid>
              <a:tr h="351200"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Helvetica Neue"/>
                        <a:buNone/>
                      </a:pPr>
                      <a:r>
                        <a:rPr b="1" lang="en-US" sz="2000" u="none" cap="none" strike="noStrike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RIF Data for BB-Position</a:t>
                      </a:r>
                      <a:endParaRPr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chemeClr val="accent1"/>
                    </a:solidFill>
                  </a:tcPr>
                </a:tc>
                <a:tc hMerge="1"/>
                <a:tc hMerge="1"/>
                <a:tc hMerge="1"/>
              </a:tr>
              <a:tr h="351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Helvetica Neue"/>
                        <a:buNone/>
                      </a:pPr>
                      <a:r>
                        <a:rPr b="1" lang="en-US" sz="2000" u="none" cap="none" strike="noStrike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ROT#</a:t>
                      </a:r>
                      <a:endParaRPr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Helvetica Neue"/>
                        <a:buNone/>
                      </a:pPr>
                      <a:r>
                        <a:rPr b="1" lang="en-US" sz="2000" u="none" cap="none" strike="noStrike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Score </a:t>
                      </a:r>
                      <a:endParaRPr/>
                    </a:p>
                  </a:txBody>
                  <a:tcPr marT="50800" marB="50800" marR="50800" marL="508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Helvetica Neue"/>
                        <a:buNone/>
                      </a:pPr>
                      <a:r>
                        <a:rPr b="1" lang="en-US" sz="2000" u="none" cap="none" strike="noStrike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sat1</a:t>
                      </a:r>
                      <a:endParaRPr/>
                    </a:p>
                  </a:txBody>
                  <a:tcPr marT="50800" marB="50800" marR="50800" marL="508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Helvetica Neue"/>
                        <a:buNone/>
                      </a:pPr>
                      <a:r>
                        <a:rPr b="1" lang="en-US" sz="2000" u="none" cap="none" strike="noStrike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sat2</a:t>
                      </a:r>
                      <a:endParaRPr/>
                    </a:p>
                  </a:txBody>
                  <a:tcPr marT="50800" marB="50800" marR="50800" marL="50800" anchor="ctr">
                    <a:lnR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chemeClr val="accent1"/>
                    </a:solidFill>
                  </a:tcPr>
                </a:tc>
              </a:tr>
              <a:tr h="351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Helvetica Neue Light"/>
                        <a:buNone/>
                      </a:pPr>
                      <a:r>
                        <a:rPr lang="en-US" sz="2000" u="none" cap="none" strike="noStrike"/>
                        <a:t>23</a:t>
                      </a:r>
                      <a:endParaRPr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Helvetica Neue Light"/>
                        <a:buNone/>
                      </a:pPr>
                      <a:r>
                        <a:rPr lang="en-US" sz="2000" u="none" cap="none" strike="noStrike"/>
                        <a:t>-2.14</a:t>
                      </a:r>
                      <a:endParaRPr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Helvetica Neue Light"/>
                        <a:buNone/>
                      </a:pPr>
                      <a:r>
                        <a:rPr lang="en-US" sz="2000" u="none" cap="none" strike="noStrike"/>
                        <a:t>4</a:t>
                      </a:r>
                      <a:endParaRPr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Helvetica Neue Light"/>
                        <a:buNone/>
                      </a:pPr>
                      <a:r>
                        <a:rPr lang="en-US" sz="2000" u="none" cap="none" strike="noStrike"/>
                        <a:t>-</a:t>
                      </a:r>
                      <a:endParaRPr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1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Helvetica Neue Light"/>
                        <a:buNone/>
                      </a:pPr>
                      <a:r>
                        <a:rPr lang="en-US" sz="2000" u="none" cap="none" strike="noStrike"/>
                        <a:t>32</a:t>
                      </a:r>
                      <a:endParaRPr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Helvetica Neue Light"/>
                        <a:buNone/>
                      </a:pPr>
                      <a:r>
                        <a:rPr lang="en-US" sz="2000" u="none" cap="none" strike="noStrike"/>
                        <a:t>-1.718</a:t>
                      </a:r>
                      <a:endParaRPr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Helvetica Neue Light"/>
                        <a:buNone/>
                      </a:pPr>
                      <a:r>
                        <a:rPr lang="en-US" sz="2000" u="none" cap="none" strike="noStrike"/>
                        <a:t>4</a:t>
                      </a:r>
                      <a:endParaRPr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Helvetica Neue Light"/>
                        <a:buNone/>
                      </a:pPr>
                      <a:r>
                        <a:rPr lang="en-US" sz="2000" u="none" cap="none" strike="noStrike"/>
                        <a:t>-</a:t>
                      </a:r>
                      <a:endParaRPr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1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Helvetica Neue Light"/>
                        <a:buNone/>
                      </a:pPr>
                      <a:r>
                        <a:rPr lang="en-US" sz="2000" u="none" cap="none" strike="noStrike"/>
                        <a:t>7</a:t>
                      </a:r>
                      <a:endParaRPr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Helvetica Neue Light"/>
                        <a:buNone/>
                      </a:pPr>
                      <a:r>
                        <a:rPr lang="en-US" sz="2000" u="none" cap="none" strike="noStrike"/>
                        <a:t>-1.3</a:t>
                      </a:r>
                      <a:endParaRPr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Helvetica Neue Light"/>
                        <a:buNone/>
                      </a:pPr>
                      <a:r>
                        <a:rPr lang="en-US" sz="2000" u="none" cap="none" strike="noStrike"/>
                        <a:t>1</a:t>
                      </a:r>
                      <a:endParaRPr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Helvetica Neue Light"/>
                        <a:buNone/>
                      </a:pPr>
                      <a:r>
                        <a:rPr lang="en-US" sz="2000" u="none" cap="none" strike="noStrike"/>
                        <a:t>-</a:t>
                      </a:r>
                      <a:endParaRPr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1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Helvetica Neue Light"/>
                        <a:buNone/>
                      </a:pPr>
                      <a:r>
                        <a:rPr lang="en-US" sz="2000" u="none" cap="none" strike="noStrike"/>
                        <a:t>100</a:t>
                      </a:r>
                      <a:endParaRPr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Helvetica Neue Light"/>
                        <a:buNone/>
                      </a:pPr>
                      <a:r>
                        <a:rPr lang="en-US" sz="2000" u="none" cap="none" strike="noStrike"/>
                        <a:t>-1.0</a:t>
                      </a:r>
                      <a:endParaRPr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Helvetica Neue Light"/>
                        <a:buNone/>
                      </a:pPr>
                      <a:r>
                        <a:rPr lang="en-US" sz="2000" u="none" cap="none" strike="noStrike"/>
                        <a:t>-</a:t>
                      </a:r>
                      <a:endParaRPr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Helvetica Neue Light"/>
                        <a:buNone/>
                      </a:pPr>
                      <a:r>
                        <a:rPr lang="en-US" sz="2000" u="none" cap="none" strike="noStrike"/>
                        <a:t>-</a:t>
                      </a:r>
                      <a:endParaRPr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615" name="Google Shape;615;p39"/>
          <p:cNvSpPr/>
          <p:nvPr/>
        </p:nvSpPr>
        <p:spPr>
          <a:xfrm>
            <a:off x="3905250" y="7512050"/>
            <a:ext cx="571501" cy="6477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-US" sz="3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…</a:t>
            </a:r>
            <a:endParaRPr/>
          </a:p>
        </p:txBody>
      </p:sp>
      <p:sp>
        <p:nvSpPr>
          <p:cNvPr id="616" name="Google Shape;616;p39"/>
          <p:cNvSpPr/>
          <p:nvPr/>
        </p:nvSpPr>
        <p:spPr>
          <a:xfrm>
            <a:off x="9234682" y="5110022"/>
            <a:ext cx="3997090" cy="4671788"/>
          </a:xfrm>
          <a:prstGeom prst="roundRect">
            <a:avLst>
              <a:gd fmla="val 15000" name="adj"/>
            </a:avLst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  <a:effectLst>
            <a:outerShdw blurRad="38100" rotWithShape="0" dir="5400000" dist="25400">
              <a:srgbClr val="000000">
                <a:alpha val="49803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1" i="0" lang="en-US" sz="29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Target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 Light"/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(ligand, protein surface, metal site, theozyme…)</a:t>
            </a:r>
            <a:endParaRPr/>
          </a:p>
        </p:txBody>
      </p:sp>
      <p:sp>
        <p:nvSpPr>
          <p:cNvPr id="617" name="Google Shape;617;p39"/>
          <p:cNvSpPr/>
          <p:nvPr/>
        </p:nvSpPr>
        <p:spPr>
          <a:xfrm>
            <a:off x="11594817" y="2813388"/>
            <a:ext cx="2044124" cy="529993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BB xyz frame</a:t>
            </a:r>
            <a:endParaRPr/>
          </a:p>
        </p:txBody>
      </p:sp>
      <p:sp>
        <p:nvSpPr>
          <p:cNvPr id="618" name="Google Shape;618;p39"/>
          <p:cNvSpPr/>
          <p:nvPr/>
        </p:nvSpPr>
        <p:spPr>
          <a:xfrm rot="-1474519">
            <a:off x="10664387" y="2113624"/>
            <a:ext cx="2044123" cy="529994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BB xyz frame</a:t>
            </a:r>
            <a:endParaRPr/>
          </a:p>
        </p:txBody>
      </p:sp>
      <p:sp>
        <p:nvSpPr>
          <p:cNvPr id="619" name="Google Shape;619;p39"/>
          <p:cNvSpPr/>
          <p:nvPr/>
        </p:nvSpPr>
        <p:spPr>
          <a:xfrm rot="-2938110">
            <a:off x="9910774" y="1644244"/>
            <a:ext cx="2044124" cy="529994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BB xyz frame</a:t>
            </a:r>
            <a:endParaRPr/>
          </a:p>
        </p:txBody>
      </p:sp>
      <p:sp>
        <p:nvSpPr>
          <p:cNvPr id="620" name="Google Shape;620;p39"/>
          <p:cNvSpPr/>
          <p:nvPr/>
        </p:nvSpPr>
        <p:spPr>
          <a:xfrm rot="1584428">
            <a:off x="8019976" y="2397291"/>
            <a:ext cx="2044124" cy="529994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BB xyz frame</a:t>
            </a:r>
            <a:endParaRPr/>
          </a:p>
        </p:txBody>
      </p:sp>
      <p:sp>
        <p:nvSpPr>
          <p:cNvPr id="621" name="Google Shape;621;p39"/>
          <p:cNvSpPr/>
          <p:nvPr/>
        </p:nvSpPr>
        <p:spPr>
          <a:xfrm rot="597863">
            <a:off x="7971290" y="3226600"/>
            <a:ext cx="2044123" cy="529994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BB xyz frame</a:t>
            </a:r>
            <a:endParaRPr/>
          </a:p>
        </p:txBody>
      </p:sp>
      <p:grpSp>
        <p:nvGrpSpPr>
          <p:cNvPr id="622" name="Google Shape;622;p39"/>
          <p:cNvGrpSpPr/>
          <p:nvPr/>
        </p:nvGrpSpPr>
        <p:grpSpPr>
          <a:xfrm>
            <a:off x="9972378" y="2864684"/>
            <a:ext cx="1396225" cy="1931272"/>
            <a:chOff x="0" y="0"/>
            <a:chExt cx="1396224" cy="1931270"/>
          </a:xfrm>
        </p:grpSpPr>
        <p:grpSp>
          <p:nvGrpSpPr>
            <p:cNvPr id="623" name="Google Shape;623;p39"/>
            <p:cNvGrpSpPr/>
            <p:nvPr/>
          </p:nvGrpSpPr>
          <p:grpSpPr>
            <a:xfrm>
              <a:off x="270454" y="215370"/>
              <a:ext cx="1064957" cy="1715900"/>
              <a:chOff x="-1" y="-1"/>
              <a:chExt cx="1064956" cy="1715899"/>
            </a:xfrm>
          </p:grpSpPr>
          <p:cxnSp>
            <p:nvCxnSpPr>
              <p:cNvPr id="624" name="Google Shape;624;p39"/>
              <p:cNvCxnSpPr/>
              <p:nvPr/>
            </p:nvCxnSpPr>
            <p:spPr>
              <a:xfrm flipH="1" rot="10800000">
                <a:off x="609308" y="1055001"/>
                <a:ext cx="279167" cy="660897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625" name="Google Shape;625;p39"/>
              <p:cNvCxnSpPr/>
              <p:nvPr/>
            </p:nvCxnSpPr>
            <p:spPr>
              <a:xfrm flipH="1" rot="10800000">
                <a:off x="538765" y="73533"/>
                <a:ext cx="420253" cy="582379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626" name="Google Shape;626;p39"/>
              <p:cNvCxnSpPr/>
              <p:nvPr/>
            </p:nvCxnSpPr>
            <p:spPr>
              <a:xfrm rot="10800000">
                <a:off x="542875" y="644319"/>
                <a:ext cx="412032" cy="412032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627" name="Google Shape;627;p39"/>
              <p:cNvCxnSpPr/>
              <p:nvPr/>
            </p:nvCxnSpPr>
            <p:spPr>
              <a:xfrm rot="10800000">
                <a:off x="915832" y="1036906"/>
                <a:ext cx="149123" cy="623553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628" name="Google Shape;628;p39"/>
              <p:cNvCxnSpPr/>
              <p:nvPr/>
            </p:nvCxnSpPr>
            <p:spPr>
              <a:xfrm flipH="1" rot="10800000">
                <a:off x="538765" y="-1"/>
                <a:ext cx="1" cy="729446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629" name="Google Shape;629;p39"/>
              <p:cNvCxnSpPr/>
              <p:nvPr/>
            </p:nvCxnSpPr>
            <p:spPr>
              <a:xfrm rot="10800000">
                <a:off x="290515" y="0"/>
                <a:ext cx="248251" cy="729445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630" name="Google Shape;630;p39"/>
              <p:cNvCxnSpPr/>
              <p:nvPr/>
            </p:nvCxnSpPr>
            <p:spPr>
              <a:xfrm rot="10800000">
                <a:off x="-1" y="176664"/>
                <a:ext cx="505276" cy="505275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631" name="Google Shape;631;p39"/>
              <p:cNvCxnSpPr/>
              <p:nvPr/>
            </p:nvCxnSpPr>
            <p:spPr>
              <a:xfrm rot="10800000">
                <a:off x="19629" y="642680"/>
                <a:ext cx="466017" cy="1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</p:grpSp>
        <p:sp>
          <p:nvSpPr>
            <p:cNvPr id="632" name="Google Shape;632;p39"/>
            <p:cNvSpPr/>
            <p:nvPr/>
          </p:nvSpPr>
          <p:spPr>
            <a:xfrm>
              <a:off x="0" y="757064"/>
              <a:ext cx="204882" cy="204883"/>
            </a:xfrm>
            <a:prstGeom prst="ellipse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  <a:effectLst>
              <a:outerShdw blurRad="38100" rotWithShape="0" dir="5400000" dist="25400">
                <a:srgbClr val="000000">
                  <a:alpha val="49803"/>
                </a:srgbClr>
              </a:outerShdw>
            </a:effectLst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 Light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633" name="Google Shape;633;p39"/>
            <p:cNvSpPr/>
            <p:nvPr/>
          </p:nvSpPr>
          <p:spPr>
            <a:xfrm>
              <a:off x="491" y="270846"/>
              <a:ext cx="204882" cy="204883"/>
            </a:xfrm>
            <a:prstGeom prst="ellipse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  <a:effectLst>
              <a:outerShdw blurRad="38100" rotWithShape="0" dir="5400000" dist="25400">
                <a:srgbClr val="000000">
                  <a:alpha val="49803"/>
                </a:srgbClr>
              </a:outerShdw>
            </a:effectLst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 Light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634" name="Google Shape;634;p39"/>
            <p:cNvSpPr/>
            <p:nvPr/>
          </p:nvSpPr>
          <p:spPr>
            <a:xfrm>
              <a:off x="424485" y="0"/>
              <a:ext cx="204883" cy="204882"/>
            </a:xfrm>
            <a:prstGeom prst="ellipse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  <a:effectLst>
              <a:outerShdw blurRad="38100" rotWithShape="0" dir="5400000" dist="25400">
                <a:srgbClr val="000000">
                  <a:alpha val="49803"/>
                </a:srgbClr>
              </a:outerShdw>
            </a:effectLst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 Light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635" name="Google Shape;635;p39"/>
            <p:cNvSpPr/>
            <p:nvPr/>
          </p:nvSpPr>
          <p:spPr>
            <a:xfrm>
              <a:off x="760245" y="0"/>
              <a:ext cx="204882" cy="204882"/>
            </a:xfrm>
            <a:prstGeom prst="ellipse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  <a:effectLst>
              <a:outerShdw blurRad="38100" rotWithShape="0" dir="5400000" dist="25400">
                <a:srgbClr val="000000">
                  <a:alpha val="49803"/>
                </a:srgbClr>
              </a:outerShdw>
            </a:effectLst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 Light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636" name="Google Shape;636;p39"/>
            <p:cNvSpPr/>
            <p:nvPr/>
          </p:nvSpPr>
          <p:spPr>
            <a:xfrm>
              <a:off x="1191342" y="112930"/>
              <a:ext cx="204882" cy="204883"/>
            </a:xfrm>
            <a:prstGeom prst="ellipse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  <a:effectLst>
              <a:outerShdw blurRad="38100" rotWithShape="0" dir="5400000" dist="25400">
                <a:srgbClr val="000000">
                  <a:alpha val="49803"/>
                </a:srgbClr>
              </a:outerShdw>
            </a:effectLst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 Light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</p:grpSp>
      <p:grpSp>
        <p:nvGrpSpPr>
          <p:cNvPr id="637" name="Google Shape;637;p39"/>
          <p:cNvGrpSpPr/>
          <p:nvPr/>
        </p:nvGrpSpPr>
        <p:grpSpPr>
          <a:xfrm flipH="1" rot="1043963">
            <a:off x="12622340" y="3512453"/>
            <a:ext cx="1396225" cy="1931272"/>
            <a:chOff x="0" y="0"/>
            <a:chExt cx="1396224" cy="1931270"/>
          </a:xfrm>
        </p:grpSpPr>
        <p:grpSp>
          <p:nvGrpSpPr>
            <p:cNvPr id="638" name="Google Shape;638;p39"/>
            <p:cNvGrpSpPr/>
            <p:nvPr/>
          </p:nvGrpSpPr>
          <p:grpSpPr>
            <a:xfrm>
              <a:off x="270454" y="215370"/>
              <a:ext cx="1064957" cy="1715900"/>
              <a:chOff x="-1" y="-1"/>
              <a:chExt cx="1064956" cy="1715899"/>
            </a:xfrm>
          </p:grpSpPr>
          <p:cxnSp>
            <p:nvCxnSpPr>
              <p:cNvPr id="639" name="Google Shape;639;p39"/>
              <p:cNvCxnSpPr/>
              <p:nvPr/>
            </p:nvCxnSpPr>
            <p:spPr>
              <a:xfrm flipH="1" rot="10800000">
                <a:off x="609308" y="1055001"/>
                <a:ext cx="279167" cy="660897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640" name="Google Shape;640;p39"/>
              <p:cNvCxnSpPr/>
              <p:nvPr/>
            </p:nvCxnSpPr>
            <p:spPr>
              <a:xfrm flipH="1" rot="10800000">
                <a:off x="538765" y="73533"/>
                <a:ext cx="420253" cy="582379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641" name="Google Shape;641;p39"/>
              <p:cNvCxnSpPr/>
              <p:nvPr/>
            </p:nvCxnSpPr>
            <p:spPr>
              <a:xfrm rot="10800000">
                <a:off x="542875" y="644319"/>
                <a:ext cx="412032" cy="412032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642" name="Google Shape;642;p39"/>
              <p:cNvCxnSpPr/>
              <p:nvPr/>
            </p:nvCxnSpPr>
            <p:spPr>
              <a:xfrm rot="10800000">
                <a:off x="915832" y="1036906"/>
                <a:ext cx="149123" cy="623553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643" name="Google Shape;643;p39"/>
              <p:cNvCxnSpPr/>
              <p:nvPr/>
            </p:nvCxnSpPr>
            <p:spPr>
              <a:xfrm flipH="1" rot="10800000">
                <a:off x="538765" y="-1"/>
                <a:ext cx="1" cy="729446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644" name="Google Shape;644;p39"/>
              <p:cNvCxnSpPr/>
              <p:nvPr/>
            </p:nvCxnSpPr>
            <p:spPr>
              <a:xfrm rot="10800000">
                <a:off x="290515" y="0"/>
                <a:ext cx="248251" cy="729445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645" name="Google Shape;645;p39"/>
              <p:cNvCxnSpPr/>
              <p:nvPr/>
            </p:nvCxnSpPr>
            <p:spPr>
              <a:xfrm rot="10800000">
                <a:off x="-1" y="176664"/>
                <a:ext cx="505276" cy="505275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646" name="Google Shape;646;p39"/>
              <p:cNvCxnSpPr/>
              <p:nvPr/>
            </p:nvCxnSpPr>
            <p:spPr>
              <a:xfrm rot="10800000">
                <a:off x="19629" y="642680"/>
                <a:ext cx="466017" cy="1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</p:grpSp>
        <p:sp>
          <p:nvSpPr>
            <p:cNvPr id="647" name="Google Shape;647;p39"/>
            <p:cNvSpPr/>
            <p:nvPr/>
          </p:nvSpPr>
          <p:spPr>
            <a:xfrm>
              <a:off x="0" y="757064"/>
              <a:ext cx="204882" cy="204883"/>
            </a:xfrm>
            <a:prstGeom prst="ellipse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  <a:effectLst>
              <a:outerShdw blurRad="38100" rotWithShape="0" dir="5400000" dist="25400">
                <a:srgbClr val="000000">
                  <a:alpha val="49803"/>
                </a:srgbClr>
              </a:outerShdw>
            </a:effectLst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 Light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648" name="Google Shape;648;p39"/>
            <p:cNvSpPr/>
            <p:nvPr/>
          </p:nvSpPr>
          <p:spPr>
            <a:xfrm>
              <a:off x="491" y="270846"/>
              <a:ext cx="204882" cy="204883"/>
            </a:xfrm>
            <a:prstGeom prst="ellipse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  <a:effectLst>
              <a:outerShdw blurRad="38100" rotWithShape="0" dir="5400000" dist="25400">
                <a:srgbClr val="000000">
                  <a:alpha val="49803"/>
                </a:srgbClr>
              </a:outerShdw>
            </a:effectLst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 Light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649" name="Google Shape;649;p39"/>
            <p:cNvSpPr/>
            <p:nvPr/>
          </p:nvSpPr>
          <p:spPr>
            <a:xfrm>
              <a:off x="424485" y="0"/>
              <a:ext cx="204883" cy="204882"/>
            </a:xfrm>
            <a:prstGeom prst="ellipse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  <a:effectLst>
              <a:outerShdw blurRad="38100" rotWithShape="0" dir="5400000" dist="25400">
                <a:srgbClr val="000000">
                  <a:alpha val="49803"/>
                </a:srgbClr>
              </a:outerShdw>
            </a:effectLst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 Light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650" name="Google Shape;650;p39"/>
            <p:cNvSpPr/>
            <p:nvPr/>
          </p:nvSpPr>
          <p:spPr>
            <a:xfrm>
              <a:off x="760245" y="0"/>
              <a:ext cx="204882" cy="204882"/>
            </a:xfrm>
            <a:prstGeom prst="ellipse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  <a:effectLst>
              <a:outerShdw blurRad="38100" rotWithShape="0" dir="5400000" dist="25400">
                <a:srgbClr val="000000">
                  <a:alpha val="49803"/>
                </a:srgbClr>
              </a:outerShdw>
            </a:effectLst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 Light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651" name="Google Shape;651;p39"/>
            <p:cNvSpPr/>
            <p:nvPr/>
          </p:nvSpPr>
          <p:spPr>
            <a:xfrm>
              <a:off x="1191342" y="112930"/>
              <a:ext cx="204882" cy="204883"/>
            </a:xfrm>
            <a:prstGeom prst="ellipse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  <a:effectLst>
              <a:outerShdw blurRad="38100" rotWithShape="0" dir="5400000" dist="25400">
                <a:srgbClr val="000000">
                  <a:alpha val="49803"/>
                </a:srgbClr>
              </a:outerShdw>
            </a:effectLst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 Light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</p:grpSp>
      <p:grpSp>
        <p:nvGrpSpPr>
          <p:cNvPr id="652" name="Google Shape;652;p39"/>
          <p:cNvGrpSpPr/>
          <p:nvPr/>
        </p:nvGrpSpPr>
        <p:grpSpPr>
          <a:xfrm rot="5215340">
            <a:off x="13175887" y="5110283"/>
            <a:ext cx="1396226" cy="1931271"/>
            <a:chOff x="0" y="0"/>
            <a:chExt cx="1396224" cy="1931270"/>
          </a:xfrm>
        </p:grpSpPr>
        <p:grpSp>
          <p:nvGrpSpPr>
            <p:cNvPr id="653" name="Google Shape;653;p39"/>
            <p:cNvGrpSpPr/>
            <p:nvPr/>
          </p:nvGrpSpPr>
          <p:grpSpPr>
            <a:xfrm>
              <a:off x="270454" y="215370"/>
              <a:ext cx="1064957" cy="1715900"/>
              <a:chOff x="-1" y="-1"/>
              <a:chExt cx="1064956" cy="1715899"/>
            </a:xfrm>
          </p:grpSpPr>
          <p:cxnSp>
            <p:nvCxnSpPr>
              <p:cNvPr id="654" name="Google Shape;654;p39"/>
              <p:cNvCxnSpPr/>
              <p:nvPr/>
            </p:nvCxnSpPr>
            <p:spPr>
              <a:xfrm flipH="1" rot="10800000">
                <a:off x="609308" y="1055001"/>
                <a:ext cx="279167" cy="660897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655" name="Google Shape;655;p39"/>
              <p:cNvCxnSpPr/>
              <p:nvPr/>
            </p:nvCxnSpPr>
            <p:spPr>
              <a:xfrm flipH="1" rot="10800000">
                <a:off x="538765" y="73533"/>
                <a:ext cx="420253" cy="582379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656" name="Google Shape;656;p39"/>
              <p:cNvCxnSpPr/>
              <p:nvPr/>
            </p:nvCxnSpPr>
            <p:spPr>
              <a:xfrm rot="10800000">
                <a:off x="542875" y="644319"/>
                <a:ext cx="412032" cy="412032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657" name="Google Shape;657;p39"/>
              <p:cNvCxnSpPr/>
              <p:nvPr/>
            </p:nvCxnSpPr>
            <p:spPr>
              <a:xfrm rot="10800000">
                <a:off x="915832" y="1036906"/>
                <a:ext cx="149123" cy="623553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658" name="Google Shape;658;p39"/>
              <p:cNvCxnSpPr/>
              <p:nvPr/>
            </p:nvCxnSpPr>
            <p:spPr>
              <a:xfrm flipH="1" rot="10800000">
                <a:off x="538765" y="-1"/>
                <a:ext cx="1" cy="729446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659" name="Google Shape;659;p39"/>
              <p:cNvCxnSpPr/>
              <p:nvPr/>
            </p:nvCxnSpPr>
            <p:spPr>
              <a:xfrm rot="10800000">
                <a:off x="290515" y="0"/>
                <a:ext cx="248251" cy="729445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660" name="Google Shape;660;p39"/>
              <p:cNvCxnSpPr/>
              <p:nvPr/>
            </p:nvCxnSpPr>
            <p:spPr>
              <a:xfrm rot="10800000">
                <a:off x="-1" y="176664"/>
                <a:ext cx="505276" cy="505275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661" name="Google Shape;661;p39"/>
              <p:cNvCxnSpPr/>
              <p:nvPr/>
            </p:nvCxnSpPr>
            <p:spPr>
              <a:xfrm rot="10800000">
                <a:off x="19629" y="642680"/>
                <a:ext cx="466017" cy="1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</p:grpSp>
        <p:sp>
          <p:nvSpPr>
            <p:cNvPr id="662" name="Google Shape;662;p39"/>
            <p:cNvSpPr/>
            <p:nvPr/>
          </p:nvSpPr>
          <p:spPr>
            <a:xfrm>
              <a:off x="0" y="757064"/>
              <a:ext cx="204882" cy="204883"/>
            </a:xfrm>
            <a:prstGeom prst="ellipse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  <a:effectLst>
              <a:outerShdw blurRad="38100" rotWithShape="0" dir="5400000" dist="25400">
                <a:srgbClr val="000000">
                  <a:alpha val="49803"/>
                </a:srgbClr>
              </a:outerShdw>
            </a:effectLst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 Light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663" name="Google Shape;663;p39"/>
            <p:cNvSpPr/>
            <p:nvPr/>
          </p:nvSpPr>
          <p:spPr>
            <a:xfrm>
              <a:off x="491" y="270846"/>
              <a:ext cx="204882" cy="204883"/>
            </a:xfrm>
            <a:prstGeom prst="ellipse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  <a:effectLst>
              <a:outerShdw blurRad="38100" rotWithShape="0" dir="5400000" dist="25400">
                <a:srgbClr val="000000">
                  <a:alpha val="49803"/>
                </a:srgbClr>
              </a:outerShdw>
            </a:effectLst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 Light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664" name="Google Shape;664;p39"/>
            <p:cNvSpPr/>
            <p:nvPr/>
          </p:nvSpPr>
          <p:spPr>
            <a:xfrm>
              <a:off x="424485" y="0"/>
              <a:ext cx="204883" cy="204882"/>
            </a:xfrm>
            <a:prstGeom prst="ellipse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  <a:effectLst>
              <a:outerShdw blurRad="38100" rotWithShape="0" dir="5400000" dist="25400">
                <a:srgbClr val="000000">
                  <a:alpha val="49803"/>
                </a:srgbClr>
              </a:outerShdw>
            </a:effectLst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 Light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665" name="Google Shape;665;p39"/>
            <p:cNvSpPr/>
            <p:nvPr/>
          </p:nvSpPr>
          <p:spPr>
            <a:xfrm>
              <a:off x="760245" y="0"/>
              <a:ext cx="204882" cy="204882"/>
            </a:xfrm>
            <a:prstGeom prst="ellipse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  <a:effectLst>
              <a:outerShdw blurRad="38100" rotWithShape="0" dir="5400000" dist="25400">
                <a:srgbClr val="000000">
                  <a:alpha val="49803"/>
                </a:srgbClr>
              </a:outerShdw>
            </a:effectLst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 Light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666" name="Google Shape;666;p39"/>
            <p:cNvSpPr/>
            <p:nvPr/>
          </p:nvSpPr>
          <p:spPr>
            <a:xfrm>
              <a:off x="1191342" y="112930"/>
              <a:ext cx="204882" cy="204883"/>
            </a:xfrm>
            <a:prstGeom prst="ellipse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  <a:effectLst>
              <a:outerShdw blurRad="38100" rotWithShape="0" dir="5400000" dist="25400">
                <a:srgbClr val="000000">
                  <a:alpha val="49803"/>
                </a:srgbClr>
              </a:outerShdw>
            </a:effectLst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 Light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</p:grpSp>
      <p:grpSp>
        <p:nvGrpSpPr>
          <p:cNvPr id="667" name="Google Shape;667;p39"/>
          <p:cNvGrpSpPr/>
          <p:nvPr/>
        </p:nvGrpSpPr>
        <p:grpSpPr>
          <a:xfrm rot="6246104">
            <a:off x="13521363" y="6350859"/>
            <a:ext cx="1396226" cy="1931271"/>
            <a:chOff x="0" y="0"/>
            <a:chExt cx="1396224" cy="1931270"/>
          </a:xfrm>
        </p:grpSpPr>
        <p:grpSp>
          <p:nvGrpSpPr>
            <p:cNvPr id="668" name="Google Shape;668;p39"/>
            <p:cNvGrpSpPr/>
            <p:nvPr/>
          </p:nvGrpSpPr>
          <p:grpSpPr>
            <a:xfrm>
              <a:off x="270454" y="215370"/>
              <a:ext cx="1064957" cy="1715900"/>
              <a:chOff x="-1" y="-1"/>
              <a:chExt cx="1064956" cy="1715899"/>
            </a:xfrm>
          </p:grpSpPr>
          <p:cxnSp>
            <p:nvCxnSpPr>
              <p:cNvPr id="669" name="Google Shape;669;p39"/>
              <p:cNvCxnSpPr/>
              <p:nvPr/>
            </p:nvCxnSpPr>
            <p:spPr>
              <a:xfrm flipH="1" rot="10800000">
                <a:off x="609308" y="1055001"/>
                <a:ext cx="279167" cy="660897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670" name="Google Shape;670;p39"/>
              <p:cNvCxnSpPr/>
              <p:nvPr/>
            </p:nvCxnSpPr>
            <p:spPr>
              <a:xfrm flipH="1" rot="10800000">
                <a:off x="538765" y="73533"/>
                <a:ext cx="420253" cy="582379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671" name="Google Shape;671;p39"/>
              <p:cNvCxnSpPr/>
              <p:nvPr/>
            </p:nvCxnSpPr>
            <p:spPr>
              <a:xfrm rot="10800000">
                <a:off x="542875" y="644319"/>
                <a:ext cx="412032" cy="412032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672" name="Google Shape;672;p39"/>
              <p:cNvCxnSpPr/>
              <p:nvPr/>
            </p:nvCxnSpPr>
            <p:spPr>
              <a:xfrm rot="10800000">
                <a:off x="915832" y="1036906"/>
                <a:ext cx="149123" cy="623553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673" name="Google Shape;673;p39"/>
              <p:cNvCxnSpPr/>
              <p:nvPr/>
            </p:nvCxnSpPr>
            <p:spPr>
              <a:xfrm flipH="1" rot="10800000">
                <a:off x="538765" y="-1"/>
                <a:ext cx="1" cy="729446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674" name="Google Shape;674;p39"/>
              <p:cNvCxnSpPr/>
              <p:nvPr/>
            </p:nvCxnSpPr>
            <p:spPr>
              <a:xfrm rot="10800000">
                <a:off x="290515" y="0"/>
                <a:ext cx="248251" cy="729445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675" name="Google Shape;675;p39"/>
              <p:cNvCxnSpPr/>
              <p:nvPr/>
            </p:nvCxnSpPr>
            <p:spPr>
              <a:xfrm rot="10800000">
                <a:off x="-1" y="176664"/>
                <a:ext cx="505276" cy="505275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676" name="Google Shape;676;p39"/>
              <p:cNvCxnSpPr/>
              <p:nvPr/>
            </p:nvCxnSpPr>
            <p:spPr>
              <a:xfrm rot="10800000">
                <a:off x="19629" y="642680"/>
                <a:ext cx="466017" cy="1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</p:grpSp>
        <p:sp>
          <p:nvSpPr>
            <p:cNvPr id="677" name="Google Shape;677;p39"/>
            <p:cNvSpPr/>
            <p:nvPr/>
          </p:nvSpPr>
          <p:spPr>
            <a:xfrm>
              <a:off x="0" y="757064"/>
              <a:ext cx="204882" cy="204883"/>
            </a:xfrm>
            <a:prstGeom prst="ellipse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  <a:effectLst>
              <a:outerShdw blurRad="38100" rotWithShape="0" dir="5400000" dist="25400">
                <a:srgbClr val="000000">
                  <a:alpha val="49803"/>
                </a:srgbClr>
              </a:outerShdw>
            </a:effectLst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 Light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678" name="Google Shape;678;p39"/>
            <p:cNvSpPr/>
            <p:nvPr/>
          </p:nvSpPr>
          <p:spPr>
            <a:xfrm>
              <a:off x="491" y="270846"/>
              <a:ext cx="204882" cy="204883"/>
            </a:xfrm>
            <a:prstGeom prst="ellipse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  <a:effectLst>
              <a:outerShdw blurRad="38100" rotWithShape="0" dir="5400000" dist="25400">
                <a:srgbClr val="000000">
                  <a:alpha val="49803"/>
                </a:srgbClr>
              </a:outerShdw>
            </a:effectLst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 Light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679" name="Google Shape;679;p39"/>
            <p:cNvSpPr/>
            <p:nvPr/>
          </p:nvSpPr>
          <p:spPr>
            <a:xfrm>
              <a:off x="424485" y="0"/>
              <a:ext cx="204883" cy="204882"/>
            </a:xfrm>
            <a:prstGeom prst="ellipse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  <a:effectLst>
              <a:outerShdw blurRad="38100" rotWithShape="0" dir="5400000" dist="25400">
                <a:srgbClr val="000000">
                  <a:alpha val="49803"/>
                </a:srgbClr>
              </a:outerShdw>
            </a:effectLst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 Light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680" name="Google Shape;680;p39"/>
            <p:cNvSpPr/>
            <p:nvPr/>
          </p:nvSpPr>
          <p:spPr>
            <a:xfrm>
              <a:off x="760245" y="0"/>
              <a:ext cx="204882" cy="204882"/>
            </a:xfrm>
            <a:prstGeom prst="ellipse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  <a:effectLst>
              <a:outerShdw blurRad="38100" rotWithShape="0" dir="5400000" dist="25400">
                <a:srgbClr val="000000">
                  <a:alpha val="49803"/>
                </a:srgbClr>
              </a:outerShdw>
            </a:effectLst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 Light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681" name="Google Shape;681;p39"/>
            <p:cNvSpPr/>
            <p:nvPr/>
          </p:nvSpPr>
          <p:spPr>
            <a:xfrm>
              <a:off x="1191342" y="112930"/>
              <a:ext cx="204882" cy="204883"/>
            </a:xfrm>
            <a:prstGeom prst="ellipse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  <a:effectLst>
              <a:outerShdw blurRad="38100" rotWithShape="0" dir="5400000" dist="25400">
                <a:srgbClr val="000000">
                  <a:alpha val="49803"/>
                </a:srgbClr>
              </a:outerShdw>
            </a:effectLst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 Light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</p:grpSp>
      <p:grpSp>
        <p:nvGrpSpPr>
          <p:cNvPr id="682" name="Google Shape;682;p39"/>
          <p:cNvGrpSpPr/>
          <p:nvPr/>
        </p:nvGrpSpPr>
        <p:grpSpPr>
          <a:xfrm rot="-3299110">
            <a:off x="7762113" y="4517345"/>
            <a:ext cx="1396225" cy="1931272"/>
            <a:chOff x="0" y="0"/>
            <a:chExt cx="1396224" cy="1931270"/>
          </a:xfrm>
        </p:grpSpPr>
        <p:grpSp>
          <p:nvGrpSpPr>
            <p:cNvPr id="683" name="Google Shape;683;p39"/>
            <p:cNvGrpSpPr/>
            <p:nvPr/>
          </p:nvGrpSpPr>
          <p:grpSpPr>
            <a:xfrm>
              <a:off x="270454" y="215370"/>
              <a:ext cx="1064957" cy="1715900"/>
              <a:chOff x="-1" y="-1"/>
              <a:chExt cx="1064956" cy="1715899"/>
            </a:xfrm>
          </p:grpSpPr>
          <p:cxnSp>
            <p:nvCxnSpPr>
              <p:cNvPr id="684" name="Google Shape;684;p39"/>
              <p:cNvCxnSpPr/>
              <p:nvPr/>
            </p:nvCxnSpPr>
            <p:spPr>
              <a:xfrm flipH="1" rot="10800000">
                <a:off x="609308" y="1055001"/>
                <a:ext cx="279167" cy="660897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685" name="Google Shape;685;p39"/>
              <p:cNvCxnSpPr/>
              <p:nvPr/>
            </p:nvCxnSpPr>
            <p:spPr>
              <a:xfrm flipH="1" rot="10800000">
                <a:off x="538765" y="73533"/>
                <a:ext cx="420253" cy="582379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686" name="Google Shape;686;p39"/>
              <p:cNvCxnSpPr/>
              <p:nvPr/>
            </p:nvCxnSpPr>
            <p:spPr>
              <a:xfrm rot="10800000">
                <a:off x="542875" y="644319"/>
                <a:ext cx="412032" cy="412032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687" name="Google Shape;687;p39"/>
              <p:cNvCxnSpPr/>
              <p:nvPr/>
            </p:nvCxnSpPr>
            <p:spPr>
              <a:xfrm rot="10800000">
                <a:off x="915832" y="1036906"/>
                <a:ext cx="149123" cy="623553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688" name="Google Shape;688;p39"/>
              <p:cNvCxnSpPr/>
              <p:nvPr/>
            </p:nvCxnSpPr>
            <p:spPr>
              <a:xfrm flipH="1" rot="10800000">
                <a:off x="538765" y="-1"/>
                <a:ext cx="1" cy="729446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689" name="Google Shape;689;p39"/>
              <p:cNvCxnSpPr/>
              <p:nvPr/>
            </p:nvCxnSpPr>
            <p:spPr>
              <a:xfrm rot="10800000">
                <a:off x="290515" y="0"/>
                <a:ext cx="248251" cy="729445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690" name="Google Shape;690;p39"/>
              <p:cNvCxnSpPr/>
              <p:nvPr/>
            </p:nvCxnSpPr>
            <p:spPr>
              <a:xfrm rot="10800000">
                <a:off x="-1" y="176664"/>
                <a:ext cx="505276" cy="505275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691" name="Google Shape;691;p39"/>
              <p:cNvCxnSpPr/>
              <p:nvPr/>
            </p:nvCxnSpPr>
            <p:spPr>
              <a:xfrm rot="10800000">
                <a:off x="19629" y="642680"/>
                <a:ext cx="466017" cy="1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</p:grpSp>
        <p:sp>
          <p:nvSpPr>
            <p:cNvPr id="692" name="Google Shape;692;p39"/>
            <p:cNvSpPr/>
            <p:nvPr/>
          </p:nvSpPr>
          <p:spPr>
            <a:xfrm>
              <a:off x="0" y="757064"/>
              <a:ext cx="204882" cy="204883"/>
            </a:xfrm>
            <a:prstGeom prst="ellipse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  <a:effectLst>
              <a:outerShdw blurRad="38100" rotWithShape="0" dir="5400000" dist="25400">
                <a:srgbClr val="000000">
                  <a:alpha val="49803"/>
                </a:srgbClr>
              </a:outerShdw>
            </a:effectLst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 Light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693" name="Google Shape;693;p39"/>
            <p:cNvSpPr/>
            <p:nvPr/>
          </p:nvSpPr>
          <p:spPr>
            <a:xfrm>
              <a:off x="491" y="270846"/>
              <a:ext cx="204882" cy="204883"/>
            </a:xfrm>
            <a:prstGeom prst="ellipse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  <a:effectLst>
              <a:outerShdw blurRad="38100" rotWithShape="0" dir="5400000" dist="25400">
                <a:srgbClr val="000000">
                  <a:alpha val="49803"/>
                </a:srgbClr>
              </a:outerShdw>
            </a:effectLst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 Light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694" name="Google Shape;694;p39"/>
            <p:cNvSpPr/>
            <p:nvPr/>
          </p:nvSpPr>
          <p:spPr>
            <a:xfrm>
              <a:off x="424485" y="0"/>
              <a:ext cx="204883" cy="204882"/>
            </a:xfrm>
            <a:prstGeom prst="ellipse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  <a:effectLst>
              <a:outerShdw blurRad="38100" rotWithShape="0" dir="5400000" dist="25400">
                <a:srgbClr val="000000">
                  <a:alpha val="49803"/>
                </a:srgbClr>
              </a:outerShdw>
            </a:effectLst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 Light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695" name="Google Shape;695;p39"/>
            <p:cNvSpPr/>
            <p:nvPr/>
          </p:nvSpPr>
          <p:spPr>
            <a:xfrm>
              <a:off x="760245" y="0"/>
              <a:ext cx="204882" cy="204882"/>
            </a:xfrm>
            <a:prstGeom prst="ellipse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  <a:effectLst>
              <a:outerShdw blurRad="38100" rotWithShape="0" dir="5400000" dist="25400">
                <a:srgbClr val="000000">
                  <a:alpha val="49803"/>
                </a:srgbClr>
              </a:outerShdw>
            </a:effectLst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 Light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696" name="Google Shape;696;p39"/>
            <p:cNvSpPr/>
            <p:nvPr/>
          </p:nvSpPr>
          <p:spPr>
            <a:xfrm>
              <a:off x="1191342" y="112930"/>
              <a:ext cx="204882" cy="204883"/>
            </a:xfrm>
            <a:prstGeom prst="ellipse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  <a:effectLst>
              <a:outerShdw blurRad="38100" rotWithShape="0" dir="5400000" dist="25400">
                <a:srgbClr val="000000">
                  <a:alpha val="49803"/>
                </a:srgbClr>
              </a:outerShdw>
            </a:effectLst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 Light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</p:grpSp>
      <p:grpSp>
        <p:nvGrpSpPr>
          <p:cNvPr id="697" name="Google Shape;697;p39"/>
          <p:cNvGrpSpPr/>
          <p:nvPr/>
        </p:nvGrpSpPr>
        <p:grpSpPr>
          <a:xfrm rot="-3409600">
            <a:off x="7742484" y="6103397"/>
            <a:ext cx="1396225" cy="1931272"/>
            <a:chOff x="0" y="0"/>
            <a:chExt cx="1396224" cy="1931270"/>
          </a:xfrm>
        </p:grpSpPr>
        <p:grpSp>
          <p:nvGrpSpPr>
            <p:cNvPr id="698" name="Google Shape;698;p39"/>
            <p:cNvGrpSpPr/>
            <p:nvPr/>
          </p:nvGrpSpPr>
          <p:grpSpPr>
            <a:xfrm>
              <a:off x="270454" y="215370"/>
              <a:ext cx="1064957" cy="1715900"/>
              <a:chOff x="-1" y="-1"/>
              <a:chExt cx="1064956" cy="1715899"/>
            </a:xfrm>
          </p:grpSpPr>
          <p:cxnSp>
            <p:nvCxnSpPr>
              <p:cNvPr id="699" name="Google Shape;699;p39"/>
              <p:cNvCxnSpPr/>
              <p:nvPr/>
            </p:nvCxnSpPr>
            <p:spPr>
              <a:xfrm flipH="1" rot="10800000">
                <a:off x="609308" y="1055001"/>
                <a:ext cx="279167" cy="660897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700" name="Google Shape;700;p39"/>
              <p:cNvCxnSpPr/>
              <p:nvPr/>
            </p:nvCxnSpPr>
            <p:spPr>
              <a:xfrm flipH="1" rot="10800000">
                <a:off x="538765" y="73533"/>
                <a:ext cx="420253" cy="582379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701" name="Google Shape;701;p39"/>
              <p:cNvCxnSpPr/>
              <p:nvPr/>
            </p:nvCxnSpPr>
            <p:spPr>
              <a:xfrm rot="10800000">
                <a:off x="542875" y="644319"/>
                <a:ext cx="412032" cy="412032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702" name="Google Shape;702;p39"/>
              <p:cNvCxnSpPr/>
              <p:nvPr/>
            </p:nvCxnSpPr>
            <p:spPr>
              <a:xfrm rot="10800000">
                <a:off x="915832" y="1036906"/>
                <a:ext cx="149123" cy="623553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703" name="Google Shape;703;p39"/>
              <p:cNvCxnSpPr/>
              <p:nvPr/>
            </p:nvCxnSpPr>
            <p:spPr>
              <a:xfrm flipH="1" rot="10800000">
                <a:off x="538765" y="-1"/>
                <a:ext cx="1" cy="729446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704" name="Google Shape;704;p39"/>
              <p:cNvCxnSpPr/>
              <p:nvPr/>
            </p:nvCxnSpPr>
            <p:spPr>
              <a:xfrm rot="10800000">
                <a:off x="290515" y="0"/>
                <a:ext cx="248251" cy="729445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705" name="Google Shape;705;p39"/>
              <p:cNvCxnSpPr/>
              <p:nvPr/>
            </p:nvCxnSpPr>
            <p:spPr>
              <a:xfrm rot="10800000">
                <a:off x="-1" y="176664"/>
                <a:ext cx="505276" cy="505275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706" name="Google Shape;706;p39"/>
              <p:cNvCxnSpPr/>
              <p:nvPr/>
            </p:nvCxnSpPr>
            <p:spPr>
              <a:xfrm rot="10800000">
                <a:off x="19629" y="642680"/>
                <a:ext cx="466017" cy="1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</p:grpSp>
        <p:sp>
          <p:nvSpPr>
            <p:cNvPr id="707" name="Google Shape;707;p39"/>
            <p:cNvSpPr/>
            <p:nvPr/>
          </p:nvSpPr>
          <p:spPr>
            <a:xfrm>
              <a:off x="0" y="757064"/>
              <a:ext cx="204882" cy="204883"/>
            </a:xfrm>
            <a:prstGeom prst="ellipse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  <a:effectLst>
              <a:outerShdw blurRad="38100" rotWithShape="0" dir="5400000" dist="25400">
                <a:srgbClr val="000000">
                  <a:alpha val="49803"/>
                </a:srgbClr>
              </a:outerShdw>
            </a:effectLst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 Light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708" name="Google Shape;708;p39"/>
            <p:cNvSpPr/>
            <p:nvPr/>
          </p:nvSpPr>
          <p:spPr>
            <a:xfrm>
              <a:off x="491" y="270846"/>
              <a:ext cx="204882" cy="204883"/>
            </a:xfrm>
            <a:prstGeom prst="ellipse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  <a:effectLst>
              <a:outerShdw blurRad="38100" rotWithShape="0" dir="5400000" dist="25400">
                <a:srgbClr val="000000">
                  <a:alpha val="49803"/>
                </a:srgbClr>
              </a:outerShdw>
            </a:effectLst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 Light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709" name="Google Shape;709;p39"/>
            <p:cNvSpPr/>
            <p:nvPr/>
          </p:nvSpPr>
          <p:spPr>
            <a:xfrm>
              <a:off x="424485" y="0"/>
              <a:ext cx="204883" cy="204882"/>
            </a:xfrm>
            <a:prstGeom prst="ellipse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  <a:effectLst>
              <a:outerShdw blurRad="38100" rotWithShape="0" dir="5400000" dist="25400">
                <a:srgbClr val="000000">
                  <a:alpha val="49803"/>
                </a:srgbClr>
              </a:outerShdw>
            </a:effectLst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 Light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710" name="Google Shape;710;p39"/>
            <p:cNvSpPr/>
            <p:nvPr/>
          </p:nvSpPr>
          <p:spPr>
            <a:xfrm>
              <a:off x="760245" y="0"/>
              <a:ext cx="204882" cy="204882"/>
            </a:xfrm>
            <a:prstGeom prst="ellipse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  <a:effectLst>
              <a:outerShdw blurRad="38100" rotWithShape="0" dir="5400000" dist="25400">
                <a:srgbClr val="000000">
                  <a:alpha val="49803"/>
                </a:srgbClr>
              </a:outerShdw>
            </a:effectLst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 Light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711" name="Google Shape;711;p39"/>
            <p:cNvSpPr/>
            <p:nvPr/>
          </p:nvSpPr>
          <p:spPr>
            <a:xfrm>
              <a:off x="1191342" y="112930"/>
              <a:ext cx="204882" cy="204883"/>
            </a:xfrm>
            <a:prstGeom prst="ellipse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  <a:effectLst>
              <a:outerShdw blurRad="38100" rotWithShape="0" dir="5400000" dist="25400">
                <a:srgbClr val="000000">
                  <a:alpha val="49803"/>
                </a:srgbClr>
              </a:outerShdw>
            </a:effectLst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 Light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</p:grpSp>
      <p:grpSp>
        <p:nvGrpSpPr>
          <p:cNvPr id="712" name="Google Shape;712;p39"/>
          <p:cNvGrpSpPr/>
          <p:nvPr/>
        </p:nvGrpSpPr>
        <p:grpSpPr>
          <a:xfrm rot="-6502713">
            <a:off x="7695372" y="7830779"/>
            <a:ext cx="1396225" cy="1931272"/>
            <a:chOff x="0" y="0"/>
            <a:chExt cx="1396224" cy="1931270"/>
          </a:xfrm>
        </p:grpSpPr>
        <p:grpSp>
          <p:nvGrpSpPr>
            <p:cNvPr id="713" name="Google Shape;713;p39"/>
            <p:cNvGrpSpPr/>
            <p:nvPr/>
          </p:nvGrpSpPr>
          <p:grpSpPr>
            <a:xfrm>
              <a:off x="270454" y="215370"/>
              <a:ext cx="1064957" cy="1715900"/>
              <a:chOff x="-1" y="-1"/>
              <a:chExt cx="1064956" cy="1715899"/>
            </a:xfrm>
          </p:grpSpPr>
          <p:cxnSp>
            <p:nvCxnSpPr>
              <p:cNvPr id="714" name="Google Shape;714;p39"/>
              <p:cNvCxnSpPr/>
              <p:nvPr/>
            </p:nvCxnSpPr>
            <p:spPr>
              <a:xfrm flipH="1" rot="10800000">
                <a:off x="609308" y="1055001"/>
                <a:ext cx="279167" cy="660897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715" name="Google Shape;715;p39"/>
              <p:cNvCxnSpPr/>
              <p:nvPr/>
            </p:nvCxnSpPr>
            <p:spPr>
              <a:xfrm flipH="1" rot="10800000">
                <a:off x="538765" y="73533"/>
                <a:ext cx="420253" cy="582379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716" name="Google Shape;716;p39"/>
              <p:cNvCxnSpPr/>
              <p:nvPr/>
            </p:nvCxnSpPr>
            <p:spPr>
              <a:xfrm rot="10800000">
                <a:off x="542875" y="644319"/>
                <a:ext cx="412032" cy="412032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717" name="Google Shape;717;p39"/>
              <p:cNvCxnSpPr/>
              <p:nvPr/>
            </p:nvCxnSpPr>
            <p:spPr>
              <a:xfrm rot="10800000">
                <a:off x="915832" y="1036906"/>
                <a:ext cx="149123" cy="623553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718" name="Google Shape;718;p39"/>
              <p:cNvCxnSpPr/>
              <p:nvPr/>
            </p:nvCxnSpPr>
            <p:spPr>
              <a:xfrm flipH="1" rot="10800000">
                <a:off x="538765" y="-1"/>
                <a:ext cx="1" cy="729446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719" name="Google Shape;719;p39"/>
              <p:cNvCxnSpPr/>
              <p:nvPr/>
            </p:nvCxnSpPr>
            <p:spPr>
              <a:xfrm rot="10800000">
                <a:off x="290515" y="0"/>
                <a:ext cx="248251" cy="729445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720" name="Google Shape;720;p39"/>
              <p:cNvCxnSpPr/>
              <p:nvPr/>
            </p:nvCxnSpPr>
            <p:spPr>
              <a:xfrm rot="10800000">
                <a:off x="-1" y="176664"/>
                <a:ext cx="505276" cy="505275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721" name="Google Shape;721;p39"/>
              <p:cNvCxnSpPr/>
              <p:nvPr/>
            </p:nvCxnSpPr>
            <p:spPr>
              <a:xfrm rot="10800000">
                <a:off x="19629" y="642680"/>
                <a:ext cx="466017" cy="1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</p:grpSp>
        <p:sp>
          <p:nvSpPr>
            <p:cNvPr id="722" name="Google Shape;722;p39"/>
            <p:cNvSpPr/>
            <p:nvPr/>
          </p:nvSpPr>
          <p:spPr>
            <a:xfrm>
              <a:off x="0" y="757064"/>
              <a:ext cx="204882" cy="204883"/>
            </a:xfrm>
            <a:prstGeom prst="ellipse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  <a:effectLst>
              <a:outerShdw blurRad="38100" rotWithShape="0" dir="5400000" dist="25400">
                <a:srgbClr val="000000">
                  <a:alpha val="49803"/>
                </a:srgbClr>
              </a:outerShdw>
            </a:effectLst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 Light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723" name="Google Shape;723;p39"/>
            <p:cNvSpPr/>
            <p:nvPr/>
          </p:nvSpPr>
          <p:spPr>
            <a:xfrm>
              <a:off x="491" y="270846"/>
              <a:ext cx="204882" cy="204883"/>
            </a:xfrm>
            <a:prstGeom prst="ellipse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  <a:effectLst>
              <a:outerShdw blurRad="38100" rotWithShape="0" dir="5400000" dist="25400">
                <a:srgbClr val="000000">
                  <a:alpha val="49803"/>
                </a:srgbClr>
              </a:outerShdw>
            </a:effectLst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 Light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724" name="Google Shape;724;p39"/>
            <p:cNvSpPr/>
            <p:nvPr/>
          </p:nvSpPr>
          <p:spPr>
            <a:xfrm>
              <a:off x="424485" y="0"/>
              <a:ext cx="204883" cy="204882"/>
            </a:xfrm>
            <a:prstGeom prst="ellipse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  <a:effectLst>
              <a:outerShdw blurRad="38100" rotWithShape="0" dir="5400000" dist="25400">
                <a:srgbClr val="000000">
                  <a:alpha val="49803"/>
                </a:srgbClr>
              </a:outerShdw>
            </a:effectLst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 Light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725" name="Google Shape;725;p39"/>
            <p:cNvSpPr/>
            <p:nvPr/>
          </p:nvSpPr>
          <p:spPr>
            <a:xfrm>
              <a:off x="760245" y="0"/>
              <a:ext cx="204882" cy="204882"/>
            </a:xfrm>
            <a:prstGeom prst="ellipse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  <a:effectLst>
              <a:outerShdw blurRad="38100" rotWithShape="0" dir="5400000" dist="25400">
                <a:srgbClr val="000000">
                  <a:alpha val="49803"/>
                </a:srgbClr>
              </a:outerShdw>
            </a:effectLst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 Light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726" name="Google Shape;726;p39"/>
            <p:cNvSpPr/>
            <p:nvPr/>
          </p:nvSpPr>
          <p:spPr>
            <a:xfrm>
              <a:off x="1191342" y="112930"/>
              <a:ext cx="204882" cy="204883"/>
            </a:xfrm>
            <a:prstGeom prst="ellipse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  <a:effectLst>
              <a:outerShdw blurRad="38100" rotWithShape="0" dir="5400000" dist="25400">
                <a:srgbClr val="000000">
                  <a:alpha val="49803"/>
                </a:srgbClr>
              </a:outerShdw>
            </a:effectLst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 Light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</p:grpSp>
      <p:grpSp>
        <p:nvGrpSpPr>
          <p:cNvPr id="727" name="Google Shape;727;p39"/>
          <p:cNvGrpSpPr/>
          <p:nvPr/>
        </p:nvGrpSpPr>
        <p:grpSpPr>
          <a:xfrm rot="6678952">
            <a:off x="13694102" y="7842819"/>
            <a:ext cx="1396226" cy="1931271"/>
            <a:chOff x="0" y="0"/>
            <a:chExt cx="1396224" cy="1931270"/>
          </a:xfrm>
        </p:grpSpPr>
        <p:grpSp>
          <p:nvGrpSpPr>
            <p:cNvPr id="728" name="Google Shape;728;p39"/>
            <p:cNvGrpSpPr/>
            <p:nvPr/>
          </p:nvGrpSpPr>
          <p:grpSpPr>
            <a:xfrm>
              <a:off x="270454" y="215370"/>
              <a:ext cx="1064957" cy="1715900"/>
              <a:chOff x="-1" y="-1"/>
              <a:chExt cx="1064956" cy="1715899"/>
            </a:xfrm>
          </p:grpSpPr>
          <p:cxnSp>
            <p:nvCxnSpPr>
              <p:cNvPr id="729" name="Google Shape;729;p39"/>
              <p:cNvCxnSpPr/>
              <p:nvPr/>
            </p:nvCxnSpPr>
            <p:spPr>
              <a:xfrm flipH="1" rot="10800000">
                <a:off x="609308" y="1055001"/>
                <a:ext cx="279167" cy="660897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730" name="Google Shape;730;p39"/>
              <p:cNvCxnSpPr/>
              <p:nvPr/>
            </p:nvCxnSpPr>
            <p:spPr>
              <a:xfrm flipH="1" rot="10800000">
                <a:off x="538765" y="73533"/>
                <a:ext cx="420253" cy="582379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731" name="Google Shape;731;p39"/>
              <p:cNvCxnSpPr/>
              <p:nvPr/>
            </p:nvCxnSpPr>
            <p:spPr>
              <a:xfrm rot="10800000">
                <a:off x="542875" y="644319"/>
                <a:ext cx="412032" cy="412032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732" name="Google Shape;732;p39"/>
              <p:cNvCxnSpPr/>
              <p:nvPr/>
            </p:nvCxnSpPr>
            <p:spPr>
              <a:xfrm rot="10800000">
                <a:off x="915832" y="1036906"/>
                <a:ext cx="149123" cy="623553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733" name="Google Shape;733;p39"/>
              <p:cNvCxnSpPr/>
              <p:nvPr/>
            </p:nvCxnSpPr>
            <p:spPr>
              <a:xfrm flipH="1" rot="10800000">
                <a:off x="538765" y="-1"/>
                <a:ext cx="1" cy="729446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734" name="Google Shape;734;p39"/>
              <p:cNvCxnSpPr/>
              <p:nvPr/>
            </p:nvCxnSpPr>
            <p:spPr>
              <a:xfrm rot="10800000">
                <a:off x="290515" y="0"/>
                <a:ext cx="248251" cy="729445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735" name="Google Shape;735;p39"/>
              <p:cNvCxnSpPr/>
              <p:nvPr/>
            </p:nvCxnSpPr>
            <p:spPr>
              <a:xfrm rot="10800000">
                <a:off x="-1" y="176664"/>
                <a:ext cx="505276" cy="505275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736" name="Google Shape;736;p39"/>
              <p:cNvCxnSpPr/>
              <p:nvPr/>
            </p:nvCxnSpPr>
            <p:spPr>
              <a:xfrm rot="10800000">
                <a:off x="19629" y="642680"/>
                <a:ext cx="466017" cy="1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</p:grpSp>
        <p:sp>
          <p:nvSpPr>
            <p:cNvPr id="737" name="Google Shape;737;p39"/>
            <p:cNvSpPr/>
            <p:nvPr/>
          </p:nvSpPr>
          <p:spPr>
            <a:xfrm>
              <a:off x="0" y="757064"/>
              <a:ext cx="204882" cy="204883"/>
            </a:xfrm>
            <a:prstGeom prst="ellipse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  <a:effectLst>
              <a:outerShdw blurRad="38100" rotWithShape="0" dir="5400000" dist="25400">
                <a:srgbClr val="000000">
                  <a:alpha val="49803"/>
                </a:srgbClr>
              </a:outerShdw>
            </a:effectLst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 Light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738" name="Google Shape;738;p39"/>
            <p:cNvSpPr/>
            <p:nvPr/>
          </p:nvSpPr>
          <p:spPr>
            <a:xfrm>
              <a:off x="491" y="270846"/>
              <a:ext cx="204882" cy="204883"/>
            </a:xfrm>
            <a:prstGeom prst="ellipse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  <a:effectLst>
              <a:outerShdw blurRad="38100" rotWithShape="0" dir="5400000" dist="25400">
                <a:srgbClr val="000000">
                  <a:alpha val="49803"/>
                </a:srgbClr>
              </a:outerShdw>
            </a:effectLst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 Light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739" name="Google Shape;739;p39"/>
            <p:cNvSpPr/>
            <p:nvPr/>
          </p:nvSpPr>
          <p:spPr>
            <a:xfrm>
              <a:off x="424485" y="0"/>
              <a:ext cx="204883" cy="204882"/>
            </a:xfrm>
            <a:prstGeom prst="ellipse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  <a:effectLst>
              <a:outerShdw blurRad="38100" rotWithShape="0" dir="5400000" dist="25400">
                <a:srgbClr val="000000">
                  <a:alpha val="49803"/>
                </a:srgbClr>
              </a:outerShdw>
            </a:effectLst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 Light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740" name="Google Shape;740;p39"/>
            <p:cNvSpPr/>
            <p:nvPr/>
          </p:nvSpPr>
          <p:spPr>
            <a:xfrm>
              <a:off x="760245" y="0"/>
              <a:ext cx="204882" cy="204882"/>
            </a:xfrm>
            <a:prstGeom prst="ellipse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  <a:effectLst>
              <a:outerShdw blurRad="38100" rotWithShape="0" dir="5400000" dist="25400">
                <a:srgbClr val="000000">
                  <a:alpha val="49803"/>
                </a:srgbClr>
              </a:outerShdw>
            </a:effectLst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 Light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741" name="Google Shape;741;p39"/>
            <p:cNvSpPr/>
            <p:nvPr/>
          </p:nvSpPr>
          <p:spPr>
            <a:xfrm>
              <a:off x="1191342" y="112930"/>
              <a:ext cx="204882" cy="204883"/>
            </a:xfrm>
            <a:prstGeom prst="ellipse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  <a:effectLst>
              <a:outerShdw blurRad="38100" rotWithShape="0" dir="5400000" dist="25400">
                <a:srgbClr val="000000">
                  <a:alpha val="49803"/>
                </a:srgbClr>
              </a:outerShdw>
            </a:effectLst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 Light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</p:grpSp>
      <p:grpSp>
        <p:nvGrpSpPr>
          <p:cNvPr id="742" name="Google Shape;742;p39"/>
          <p:cNvGrpSpPr/>
          <p:nvPr/>
        </p:nvGrpSpPr>
        <p:grpSpPr>
          <a:xfrm>
            <a:off x="5947926" y="4578581"/>
            <a:ext cx="2105872" cy="2483964"/>
            <a:chOff x="0" y="-1"/>
            <a:chExt cx="2105870" cy="2483962"/>
          </a:xfrm>
        </p:grpSpPr>
        <p:sp>
          <p:nvSpPr>
            <p:cNvPr id="743" name="Google Shape;743;p39"/>
            <p:cNvSpPr/>
            <p:nvPr/>
          </p:nvSpPr>
          <p:spPr>
            <a:xfrm>
              <a:off x="776809" y="-1"/>
              <a:ext cx="964240" cy="895518"/>
            </a:xfrm>
            <a:custGeom>
              <a:rect b="b" l="l" r="r" t="t"/>
              <a:pathLst>
                <a:path extrusionOk="0" h="120000" w="120000">
                  <a:moveTo>
                    <a:pt x="66609" y="120000"/>
                  </a:moveTo>
                  <a:cubicBezTo>
                    <a:pt x="-37396" y="13956"/>
                    <a:pt x="-19601" y="-21802"/>
                    <a:pt x="120000" y="12716"/>
                  </a:cubicBezTo>
                </a:path>
              </a:pathLst>
            </a:custGeom>
            <a:noFill/>
            <a:ln cap="flat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 Light"/>
                <a:buNone/>
              </a:pPr>
              <a:r>
                <a:t/>
              </a:r>
              <a:endPara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744" name="Google Shape;744;p39"/>
            <p:cNvSpPr/>
            <p:nvPr/>
          </p:nvSpPr>
          <p:spPr>
            <a:xfrm>
              <a:off x="831534" y="875028"/>
              <a:ext cx="1274336" cy="950831"/>
            </a:xfrm>
            <a:custGeom>
              <a:rect b="b" l="l" r="r" t="t"/>
              <a:pathLst>
                <a:path extrusionOk="0" h="120000" w="120000">
                  <a:moveTo>
                    <a:pt x="0" y="108614"/>
                  </a:moveTo>
                  <a:cubicBezTo>
                    <a:pt x="144334" y="140846"/>
                    <a:pt x="158464" y="104643"/>
                    <a:pt x="42396" y="0"/>
                  </a:cubicBezTo>
                </a:path>
              </a:pathLst>
            </a:custGeom>
            <a:noFill/>
            <a:ln cap="flat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 Light"/>
                <a:buNone/>
              </a:pPr>
              <a:r>
                <a:t/>
              </a:r>
              <a:endPara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745" name="Google Shape;745;p39"/>
            <p:cNvSpPr/>
            <p:nvPr/>
          </p:nvSpPr>
          <p:spPr>
            <a:xfrm>
              <a:off x="0" y="1735503"/>
              <a:ext cx="889197" cy="748458"/>
            </a:xfrm>
            <a:custGeom>
              <a:rect b="b" l="l" r="r" t="t"/>
              <a:pathLst>
                <a:path extrusionOk="0" h="120000" w="120000">
                  <a:moveTo>
                    <a:pt x="100280" y="120000"/>
                  </a:moveTo>
                  <a:cubicBezTo>
                    <a:pt x="-39704" y="32182"/>
                    <a:pt x="-33131" y="-7433"/>
                    <a:pt x="120000" y="1144"/>
                  </a:cubicBezTo>
                </a:path>
              </a:pathLst>
            </a:custGeom>
            <a:noFill/>
            <a:ln cap="flat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 Light"/>
                <a:buNone/>
              </a:pPr>
              <a:r>
                <a:t/>
              </a:r>
              <a:endPara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</p:grpSp>
      <p:cxnSp>
        <p:nvCxnSpPr>
          <p:cNvPr id="746" name="Google Shape;746;p39"/>
          <p:cNvCxnSpPr/>
          <p:nvPr/>
        </p:nvCxnSpPr>
        <p:spPr>
          <a:xfrm rot="10800000">
            <a:off x="4878433" y="3515968"/>
            <a:ext cx="2763574" cy="2066436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cxnSp>
        <p:nvCxnSpPr>
          <p:cNvPr id="747" name="Google Shape;747;p39"/>
          <p:cNvCxnSpPr/>
          <p:nvPr/>
        </p:nvCxnSpPr>
        <p:spPr>
          <a:xfrm rot="10800000">
            <a:off x="5577529" y="5679856"/>
            <a:ext cx="2420078" cy="225077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cxnSp>
        <p:nvCxnSpPr>
          <p:cNvPr id="748" name="Google Shape;748;p39"/>
          <p:cNvCxnSpPr/>
          <p:nvPr/>
        </p:nvCxnSpPr>
        <p:spPr>
          <a:xfrm flipH="1">
            <a:off x="4678526" y="6236601"/>
            <a:ext cx="3379039" cy="1676139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cxnSp>
        <p:nvCxnSpPr>
          <p:cNvPr id="749" name="Google Shape;749;p39"/>
          <p:cNvCxnSpPr/>
          <p:nvPr/>
        </p:nvCxnSpPr>
        <p:spPr>
          <a:xfrm flipH="1">
            <a:off x="5137412" y="6451421"/>
            <a:ext cx="2723740" cy="1639608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750" name="Google Shape;750;p39"/>
          <p:cNvSpPr/>
          <p:nvPr/>
        </p:nvSpPr>
        <p:spPr>
          <a:xfrm>
            <a:off x="4521331" y="7829453"/>
            <a:ext cx="571501" cy="6477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-US" sz="3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…</a:t>
            </a:r>
            <a:endParaRPr/>
          </a:p>
        </p:txBody>
      </p:sp>
      <p:sp>
        <p:nvSpPr>
          <p:cNvPr id="751" name="Google Shape;751;p39"/>
          <p:cNvSpPr/>
          <p:nvPr/>
        </p:nvSpPr>
        <p:spPr>
          <a:xfrm>
            <a:off x="6026224" y="2338437"/>
            <a:ext cx="952352" cy="6477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-US" sz="3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NO!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40"/>
          <p:cNvSpPr/>
          <p:nvPr/>
        </p:nvSpPr>
        <p:spPr>
          <a:xfrm>
            <a:off x="1833847" y="3752850"/>
            <a:ext cx="9108506" cy="6477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-US" sz="3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These are stupid constraints, who cares?</a:t>
            </a:r>
            <a:endParaRPr/>
          </a:p>
        </p:txBody>
      </p:sp>
      <p:sp>
        <p:nvSpPr>
          <p:cNvPr id="757" name="Google Shape;757;p40"/>
          <p:cNvSpPr/>
          <p:nvPr/>
        </p:nvSpPr>
        <p:spPr>
          <a:xfrm>
            <a:off x="2617114" y="5022850"/>
            <a:ext cx="7770572" cy="6477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yes, the have a very restricted form…</a:t>
            </a:r>
            <a:endParaRPr/>
          </a:p>
        </p:txBody>
      </p:sp>
      <p:sp>
        <p:nvSpPr>
          <p:cNvPr id="758" name="Google Shape;758;p40"/>
          <p:cNvSpPr/>
          <p:nvPr/>
        </p:nvSpPr>
        <p:spPr>
          <a:xfrm>
            <a:off x="2556992" y="6292850"/>
            <a:ext cx="7890816" cy="6477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but they make searches more efficient</a:t>
            </a:r>
            <a:endParaRPr/>
          </a:p>
        </p:txBody>
      </p:sp>
      <p:sp>
        <p:nvSpPr>
          <p:cNvPr id="759" name="Google Shape;759;p40"/>
          <p:cNvSpPr/>
          <p:nvPr/>
        </p:nvSpPr>
        <p:spPr>
          <a:xfrm>
            <a:off x="1004398" y="939800"/>
            <a:ext cx="10767404" cy="6096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-US" sz="3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each RIF rotamer can be part of a group (or two or three)</a:t>
            </a:r>
            <a:endParaRPr/>
          </a:p>
        </p:txBody>
      </p:sp>
      <p:sp>
        <p:nvSpPr>
          <p:cNvPr id="760" name="Google Shape;760;p40"/>
          <p:cNvSpPr/>
          <p:nvPr/>
        </p:nvSpPr>
        <p:spPr>
          <a:xfrm>
            <a:off x="403923" y="2168418"/>
            <a:ext cx="12196954" cy="6096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-US" sz="3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search can enforce (at least) one member of each group is there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5" name="Google Shape;765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5333719"/>
            <a:ext cx="11783616" cy="3277161"/>
          </a:xfrm>
          <a:prstGeom prst="rect">
            <a:avLst/>
          </a:prstGeom>
          <a:noFill/>
          <a:ln>
            <a:noFill/>
          </a:ln>
        </p:spPr>
      </p:pic>
      <p:sp>
        <p:nvSpPr>
          <p:cNvPr id="766" name="Google Shape;766;p41"/>
          <p:cNvSpPr/>
          <p:nvPr/>
        </p:nvSpPr>
        <p:spPr>
          <a:xfrm>
            <a:off x="5912533" y="5181600"/>
            <a:ext cx="6186265" cy="11938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-US" sz="3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Simple constraints, applied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-US" sz="3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all the way through</a:t>
            </a:r>
            <a:endParaRPr/>
          </a:p>
        </p:txBody>
      </p:sp>
      <p:sp>
        <p:nvSpPr>
          <p:cNvPr id="767" name="Google Shape;767;p41"/>
          <p:cNvSpPr/>
          <p:nvPr/>
        </p:nvSpPr>
        <p:spPr>
          <a:xfrm>
            <a:off x="9166423" y="6624450"/>
            <a:ext cx="1270001" cy="177333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 Light"/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???</a:t>
            </a:r>
            <a:endParaRPr/>
          </a:p>
        </p:txBody>
      </p:sp>
      <p:sp>
        <p:nvSpPr>
          <p:cNvPr id="768" name="Google Shape;768;p41"/>
          <p:cNvSpPr/>
          <p:nvPr/>
        </p:nvSpPr>
        <p:spPr>
          <a:xfrm>
            <a:off x="9401373" y="7534410"/>
            <a:ext cx="800101" cy="6477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???</a:t>
            </a:r>
            <a:endParaRPr/>
          </a:p>
        </p:txBody>
      </p:sp>
      <p:sp>
        <p:nvSpPr>
          <p:cNvPr id="769" name="Google Shape;769;p41"/>
          <p:cNvSpPr/>
          <p:nvPr/>
        </p:nvSpPr>
        <p:spPr>
          <a:xfrm>
            <a:off x="1282253" y="6736418"/>
            <a:ext cx="11143160" cy="1270001"/>
          </a:xfrm>
          <a:prstGeom prst="leftRightArrow">
            <a:avLst>
              <a:gd fmla="val 32000" name="adj1"/>
              <a:gd fmla="val 44000" name="adj2"/>
            </a:avLst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  <a:effectLst>
            <a:outerShdw blurRad="38100" rotWithShape="0" dir="5400000" dist="25400">
              <a:srgbClr val="000000">
                <a:alpha val="49803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 Light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770" name="Google Shape;770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634719"/>
            <a:ext cx="11783617" cy="3277161"/>
          </a:xfrm>
          <a:prstGeom prst="rect">
            <a:avLst/>
          </a:prstGeom>
          <a:noFill/>
          <a:ln>
            <a:noFill/>
          </a:ln>
        </p:spPr>
      </p:pic>
      <p:sp>
        <p:nvSpPr>
          <p:cNvPr id="771" name="Google Shape;771;p41"/>
          <p:cNvSpPr/>
          <p:nvPr/>
        </p:nvSpPr>
        <p:spPr>
          <a:xfrm>
            <a:off x="9166423" y="1925450"/>
            <a:ext cx="1270001" cy="177333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 Light"/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???</a:t>
            </a:r>
            <a:endParaRPr/>
          </a:p>
        </p:txBody>
      </p:sp>
      <p:sp>
        <p:nvSpPr>
          <p:cNvPr id="772" name="Google Shape;772;p41"/>
          <p:cNvSpPr/>
          <p:nvPr/>
        </p:nvSpPr>
        <p:spPr>
          <a:xfrm>
            <a:off x="9401373" y="2835410"/>
            <a:ext cx="800101" cy="6477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???</a:t>
            </a:r>
            <a:endParaRPr/>
          </a:p>
        </p:txBody>
      </p:sp>
      <p:sp>
        <p:nvSpPr>
          <p:cNvPr id="773" name="Google Shape;773;p41"/>
          <p:cNvSpPr/>
          <p:nvPr/>
        </p:nvSpPr>
        <p:spPr>
          <a:xfrm>
            <a:off x="10925720" y="2139018"/>
            <a:ext cx="1499693" cy="896740"/>
          </a:xfrm>
          <a:prstGeom prst="leftRightArrow">
            <a:avLst>
              <a:gd fmla="val 32000" name="adj1"/>
              <a:gd fmla="val 62315" name="adj2"/>
            </a:avLst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  <a:effectLst>
            <a:outerShdw blurRad="38100" rotWithShape="0" dir="5400000" dist="25400">
              <a:srgbClr val="000000">
                <a:alpha val="49803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 Light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774" name="Google Shape;774;p41"/>
          <p:cNvSpPr/>
          <p:nvPr/>
        </p:nvSpPr>
        <p:spPr>
          <a:xfrm>
            <a:off x="5696658" y="584200"/>
            <a:ext cx="6618016" cy="11938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-US" sz="3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Complex constraints, applied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-US" sz="3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at the end (and/or Filters)</a:t>
            </a:r>
            <a:endParaRPr/>
          </a:p>
        </p:txBody>
      </p:sp>
      <p:sp>
        <p:nvSpPr>
          <p:cNvPr id="775" name="Google Shape;775;p41"/>
          <p:cNvSpPr/>
          <p:nvPr/>
        </p:nvSpPr>
        <p:spPr>
          <a:xfrm>
            <a:off x="3166497" y="3568700"/>
            <a:ext cx="8195806" cy="6096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1" lang="en-US" sz="3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knowledge is applied to only a few designs</a:t>
            </a:r>
            <a:endParaRPr/>
          </a:p>
        </p:txBody>
      </p:sp>
      <p:sp>
        <p:nvSpPr>
          <p:cNvPr id="776" name="Google Shape;776;p41"/>
          <p:cNvSpPr/>
          <p:nvPr/>
        </p:nvSpPr>
        <p:spPr>
          <a:xfrm>
            <a:off x="4032954" y="8229600"/>
            <a:ext cx="6666092" cy="6096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1" lang="en-US" sz="3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knowledge is applied to everything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1" name="Google Shape;781;p42"/>
          <p:cNvPicPr preferRelativeResize="0"/>
          <p:nvPr/>
        </p:nvPicPr>
        <p:blipFill rotWithShape="1">
          <a:blip r:embed="rId3">
            <a:alphaModFix/>
          </a:blip>
          <a:srcRect b="27710" l="13214" r="39692" t="31211"/>
          <a:stretch/>
        </p:blipFill>
        <p:spPr>
          <a:xfrm rot="-5400000">
            <a:off x="497717" y="3253770"/>
            <a:ext cx="4451167" cy="324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782" name="Google Shape;782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69242" y="1741186"/>
            <a:ext cx="7548051" cy="6575557"/>
          </a:xfrm>
          <a:prstGeom prst="rect">
            <a:avLst/>
          </a:prstGeom>
          <a:noFill/>
          <a:ln>
            <a:noFill/>
          </a:ln>
        </p:spPr>
      </p:pic>
      <p:sp>
        <p:nvSpPr>
          <p:cNvPr id="783" name="Google Shape;783;p42"/>
          <p:cNvSpPr/>
          <p:nvPr/>
        </p:nvSpPr>
        <p:spPr>
          <a:xfrm>
            <a:off x="6462845" y="6985968"/>
            <a:ext cx="6025542" cy="4953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-US" sz="2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16Å       8Å       4Å       2Å       1Å     0.5Å</a:t>
            </a:r>
            <a:endParaRPr/>
          </a:p>
        </p:txBody>
      </p:sp>
      <p:sp>
        <p:nvSpPr>
          <p:cNvPr id="784" name="Google Shape;784;p42"/>
          <p:cNvSpPr/>
          <p:nvPr/>
        </p:nvSpPr>
        <p:spPr>
          <a:xfrm>
            <a:off x="6212027" y="1773113"/>
            <a:ext cx="6043728" cy="6477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Score range by search stage</a:t>
            </a:r>
            <a:endParaRPr/>
          </a:p>
        </p:txBody>
      </p:sp>
      <p:sp>
        <p:nvSpPr>
          <p:cNvPr id="785" name="Google Shape;785;p42"/>
          <p:cNvSpPr/>
          <p:nvPr/>
        </p:nvSpPr>
        <p:spPr>
          <a:xfrm>
            <a:off x="4539411" y="491971"/>
            <a:ext cx="3925978" cy="6477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without constraints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0" name="Google Shape;790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79723" y="1651442"/>
            <a:ext cx="7680812" cy="6691213"/>
          </a:xfrm>
          <a:prstGeom prst="rect">
            <a:avLst/>
          </a:prstGeom>
          <a:noFill/>
          <a:ln>
            <a:noFill/>
          </a:ln>
        </p:spPr>
      </p:pic>
      <p:sp>
        <p:nvSpPr>
          <p:cNvPr id="791" name="Google Shape;791;p43"/>
          <p:cNvSpPr/>
          <p:nvPr/>
        </p:nvSpPr>
        <p:spPr>
          <a:xfrm>
            <a:off x="6462845" y="6985968"/>
            <a:ext cx="6025542" cy="4953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-US" sz="2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16Å       8Å       4Å       2Å       1Å     0.5Å</a:t>
            </a:r>
            <a:endParaRPr/>
          </a:p>
        </p:txBody>
      </p:sp>
      <p:sp>
        <p:nvSpPr>
          <p:cNvPr id="792" name="Google Shape;792;p43"/>
          <p:cNvSpPr/>
          <p:nvPr/>
        </p:nvSpPr>
        <p:spPr>
          <a:xfrm>
            <a:off x="6212027" y="1773113"/>
            <a:ext cx="6043728" cy="6477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Score range by search stage</a:t>
            </a:r>
            <a:endParaRPr/>
          </a:p>
        </p:txBody>
      </p:sp>
      <p:sp>
        <p:nvSpPr>
          <p:cNvPr id="793" name="Google Shape;793;p43"/>
          <p:cNvSpPr/>
          <p:nvPr/>
        </p:nvSpPr>
        <p:spPr>
          <a:xfrm>
            <a:off x="2837027" y="467799"/>
            <a:ext cx="7330746" cy="6477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with h-bond satisfaction constraints</a:t>
            </a:r>
            <a:endParaRPr/>
          </a:p>
        </p:txBody>
      </p:sp>
      <p:pic>
        <p:nvPicPr>
          <p:cNvPr id="794" name="Google Shape;794;p43"/>
          <p:cNvPicPr preferRelativeResize="0"/>
          <p:nvPr/>
        </p:nvPicPr>
        <p:blipFill rotWithShape="1">
          <a:blip r:embed="rId4">
            <a:alphaModFix/>
          </a:blip>
          <a:srcRect b="27710" l="13214" r="39692" t="31211"/>
          <a:stretch/>
        </p:blipFill>
        <p:spPr>
          <a:xfrm rot="-5400000">
            <a:off x="497717" y="3253770"/>
            <a:ext cx="4451167" cy="32462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p44"/>
          <p:cNvSpPr/>
          <p:nvPr/>
        </p:nvSpPr>
        <p:spPr>
          <a:xfrm>
            <a:off x="843545" y="1200150"/>
            <a:ext cx="11317710" cy="6477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-US" sz="3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Possible applications for these group “constraints”</a:t>
            </a:r>
            <a:endParaRPr/>
          </a:p>
        </p:txBody>
      </p:sp>
      <p:sp>
        <p:nvSpPr>
          <p:cNvPr id="800" name="Google Shape;800;p44"/>
          <p:cNvSpPr/>
          <p:nvPr/>
        </p:nvSpPr>
        <p:spPr>
          <a:xfrm>
            <a:off x="4158335" y="2914650"/>
            <a:ext cx="5848961" cy="39243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force polar satisfaction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t/>
            </a:r>
            <a:endParaRPr b="0" i="0" sz="36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force user-defined hotspots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t/>
            </a:r>
            <a:endParaRPr b="0" i="0" sz="36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force surface coverage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t/>
            </a:r>
            <a:endParaRPr b="0" i="0" sz="36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???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45"/>
          <p:cNvSpPr txBox="1"/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-US" sz="8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plans…</a:t>
            </a:r>
            <a:endParaRPr/>
          </a:p>
        </p:txBody>
      </p:sp>
      <p:sp>
        <p:nvSpPr>
          <p:cNvPr id="806" name="Google Shape;806;p45"/>
          <p:cNvSpPr txBox="1"/>
          <p:nvPr>
            <p:ph idx="1" type="body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-426719" lvl="0" marL="42671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48"/>
              <a:buFont typeface="Helvetica Neue Light"/>
              <a:buChar char="•"/>
            </a:pPr>
            <a:r>
              <a:rPr b="0" i="0" lang="en-US" sz="3264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implement new constraints (hotspot, surface contact)</a:t>
            </a:r>
            <a:endParaRPr/>
          </a:p>
          <a:p>
            <a:pPr indent="-426719" lvl="0" marL="426719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2448"/>
              <a:buFont typeface="Helvetica Neue Light"/>
              <a:buChar char="•"/>
            </a:pPr>
            <a:r>
              <a:rPr b="0" i="0" lang="en-US" sz="3264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do something WRT 2nd shell satisfaction</a:t>
            </a:r>
            <a:endParaRPr/>
          </a:p>
          <a:p>
            <a:pPr indent="-434339" lvl="1" marL="853439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2448"/>
              <a:buFont typeface="Helvetica Neue Light"/>
              <a:buChar char="•"/>
            </a:pPr>
            <a:r>
              <a:rPr b="0" i="0" lang="en-US" sz="3264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reject things that can’t be backed up</a:t>
            </a:r>
            <a:endParaRPr/>
          </a:p>
          <a:p>
            <a:pPr indent="-434339" lvl="1" marL="853439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2448"/>
              <a:buFont typeface="Helvetica Neue Light"/>
              <a:buChar char="•"/>
            </a:pPr>
            <a:r>
              <a:rPr b="0" i="0" lang="en-US" sz="3264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something hbnet-like? tricky…</a:t>
            </a:r>
            <a:endParaRPr/>
          </a:p>
          <a:p>
            <a:pPr indent="-426719" lvl="0" marL="426719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2448"/>
              <a:buFont typeface="Helvetica Neue Light"/>
              <a:buChar char="•"/>
            </a:pPr>
            <a:r>
              <a:rPr b="0" i="0" lang="en-US" sz="3264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handle some target flexibility</a:t>
            </a:r>
            <a:endParaRPr/>
          </a:p>
          <a:p>
            <a:pPr indent="-434339" lvl="1" marL="853439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2448"/>
              <a:buFont typeface="Helvetica Neue Light"/>
              <a:buChar char="•"/>
            </a:pPr>
            <a:r>
              <a:rPr b="0" i="0" lang="en-US" sz="3264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proton chis</a:t>
            </a:r>
            <a:endParaRPr/>
          </a:p>
          <a:p>
            <a:pPr indent="-434339" lvl="1" marL="853439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2448"/>
              <a:buFont typeface="Helvetica Neue Light"/>
              <a:buChar char="•"/>
            </a:pPr>
            <a:r>
              <a:rPr b="0" i="0" lang="en-US" sz="3264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rotamer-level flexibility (reworked pair-motifs)</a:t>
            </a:r>
            <a:endParaRPr/>
          </a:p>
          <a:p>
            <a:pPr indent="-434339" lvl="1" marL="853439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2448"/>
              <a:buFont typeface="Helvetica Neue Light"/>
              <a:buChar char="•"/>
            </a:pPr>
            <a:r>
              <a:rPr b="0" i="0" lang="en-US" sz="3264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flexible backbone (???)</a:t>
            </a:r>
            <a:endParaRPr/>
          </a:p>
          <a:p>
            <a:pPr indent="-426719" lvl="0" marL="426719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2448"/>
              <a:buFont typeface="Helvetica Neue Light"/>
              <a:buChar char="•"/>
            </a:pPr>
            <a:r>
              <a:rPr b="0" i="0" lang="en-US" sz="3264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hierarchical search in scaffold space as well</a:t>
            </a:r>
            <a:endParaRPr/>
          </a:p>
          <a:p>
            <a:pPr indent="-434339" lvl="1" marL="853439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2448"/>
              <a:buFont typeface="Helvetica Neue Light"/>
              <a:buChar char="•"/>
            </a:pPr>
            <a:r>
              <a:rPr b="0" i="0" lang="en-US" sz="3264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if we ever want to dock millions of scaffolds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9"/>
          <p:cNvSpPr/>
          <p:nvPr/>
        </p:nvSpPr>
        <p:spPr>
          <a:xfrm>
            <a:off x="3362149" y="4229100"/>
            <a:ext cx="2586078" cy="3022600"/>
          </a:xfrm>
          <a:prstGeom prst="roundRect">
            <a:avLst>
              <a:gd fmla="val 15000" name="adj"/>
            </a:avLst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  <a:effectLst>
            <a:outerShdw blurRad="38100" rotWithShape="0" dir="5400000" dist="25400">
              <a:srgbClr val="000000">
                <a:alpha val="49803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1" i="0" lang="en-US" sz="29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Target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 Light"/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(ligand, protein surface, metal site, theozyme…)</a:t>
            </a:r>
            <a:endParaRPr/>
          </a:p>
        </p:txBody>
      </p:sp>
      <p:sp>
        <p:nvSpPr>
          <p:cNvPr id="84" name="Google Shape;84;p19"/>
          <p:cNvSpPr/>
          <p:nvPr/>
        </p:nvSpPr>
        <p:spPr>
          <a:xfrm>
            <a:off x="4889133" y="2743199"/>
            <a:ext cx="1322528" cy="3429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BB xyz frame</a:t>
            </a:r>
            <a:endParaRPr/>
          </a:p>
        </p:txBody>
      </p:sp>
      <p:sp>
        <p:nvSpPr>
          <p:cNvPr id="85" name="Google Shape;85;p19"/>
          <p:cNvSpPr/>
          <p:nvPr/>
        </p:nvSpPr>
        <p:spPr>
          <a:xfrm rot="-1474519">
            <a:off x="4287153" y="2290459"/>
            <a:ext cx="1322528" cy="3429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BB xyz frame</a:t>
            </a:r>
            <a:endParaRPr/>
          </a:p>
        </p:txBody>
      </p:sp>
      <p:sp>
        <p:nvSpPr>
          <p:cNvPr id="86" name="Google Shape;86;p19"/>
          <p:cNvSpPr/>
          <p:nvPr/>
        </p:nvSpPr>
        <p:spPr>
          <a:xfrm rot="-2938110">
            <a:off x="3799574" y="1986775"/>
            <a:ext cx="1322528" cy="3429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BB xyz frame</a:t>
            </a:r>
            <a:endParaRPr/>
          </a:p>
        </p:txBody>
      </p:sp>
      <p:sp>
        <p:nvSpPr>
          <p:cNvPr id="87" name="Google Shape;87;p19"/>
          <p:cNvSpPr/>
          <p:nvPr/>
        </p:nvSpPr>
        <p:spPr>
          <a:xfrm rot="1584428">
            <a:off x="2576246" y="2473989"/>
            <a:ext cx="1322528" cy="3429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BB xyz frame</a:t>
            </a:r>
            <a:endParaRPr/>
          </a:p>
        </p:txBody>
      </p:sp>
      <p:sp>
        <p:nvSpPr>
          <p:cNvPr id="88" name="Google Shape;88;p19"/>
          <p:cNvSpPr/>
          <p:nvPr/>
        </p:nvSpPr>
        <p:spPr>
          <a:xfrm rot="597863">
            <a:off x="2544747" y="3010544"/>
            <a:ext cx="1322528" cy="3429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BB xyz frame</a:t>
            </a:r>
            <a:endParaRPr/>
          </a:p>
        </p:txBody>
      </p:sp>
      <p:grpSp>
        <p:nvGrpSpPr>
          <p:cNvPr id="89" name="Google Shape;89;p19"/>
          <p:cNvGrpSpPr/>
          <p:nvPr/>
        </p:nvGrpSpPr>
        <p:grpSpPr>
          <a:xfrm>
            <a:off x="3839430" y="2776388"/>
            <a:ext cx="903345" cy="1249514"/>
            <a:chOff x="0" y="0"/>
            <a:chExt cx="903343" cy="1249513"/>
          </a:xfrm>
        </p:grpSpPr>
        <p:grpSp>
          <p:nvGrpSpPr>
            <p:cNvPr id="90" name="Google Shape;90;p19"/>
            <p:cNvGrpSpPr/>
            <p:nvPr/>
          </p:nvGrpSpPr>
          <p:grpSpPr>
            <a:xfrm>
              <a:off x="174981" y="139342"/>
              <a:ext cx="689017" cy="1110171"/>
              <a:chOff x="0" y="-1"/>
              <a:chExt cx="689016" cy="1110170"/>
            </a:xfrm>
          </p:grpSpPr>
          <p:cxnSp>
            <p:nvCxnSpPr>
              <p:cNvPr id="91" name="Google Shape;91;p19"/>
              <p:cNvCxnSpPr/>
              <p:nvPr/>
            </p:nvCxnSpPr>
            <p:spPr>
              <a:xfrm flipH="1" rot="10800000">
                <a:off x="394216" y="682575"/>
                <a:ext cx="180619" cy="427594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92" name="Google Shape;92;p19"/>
              <p:cNvCxnSpPr/>
              <p:nvPr/>
            </p:nvCxnSpPr>
            <p:spPr>
              <a:xfrm flipH="1" rot="10800000">
                <a:off x="348575" y="47575"/>
                <a:ext cx="271900" cy="376794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93" name="Google Shape;93;p19"/>
              <p:cNvCxnSpPr/>
              <p:nvPr/>
            </p:nvCxnSpPr>
            <p:spPr>
              <a:xfrm rot="10800000">
                <a:off x="351235" y="416868"/>
                <a:ext cx="266581" cy="266581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94" name="Google Shape;94;p19"/>
              <p:cNvCxnSpPr/>
              <p:nvPr/>
            </p:nvCxnSpPr>
            <p:spPr>
              <a:xfrm rot="10800000">
                <a:off x="592534" y="670868"/>
                <a:ext cx="96482" cy="403433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95" name="Google Shape;95;p19"/>
              <p:cNvCxnSpPr/>
              <p:nvPr/>
            </p:nvCxnSpPr>
            <p:spPr>
              <a:xfrm flipH="1" rot="10800000">
                <a:off x="348575" y="0"/>
                <a:ext cx="1" cy="471944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96" name="Google Shape;96;p19"/>
              <p:cNvCxnSpPr/>
              <p:nvPr/>
            </p:nvCxnSpPr>
            <p:spPr>
              <a:xfrm rot="10800000">
                <a:off x="187960" y="-1"/>
                <a:ext cx="160616" cy="471945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97" name="Google Shape;97;p19"/>
              <p:cNvCxnSpPr/>
              <p:nvPr/>
            </p:nvCxnSpPr>
            <p:spPr>
              <a:xfrm rot="10800000">
                <a:off x="0" y="114300"/>
                <a:ext cx="326908" cy="326908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98" name="Google Shape;98;p19"/>
              <p:cNvCxnSpPr/>
              <p:nvPr/>
            </p:nvCxnSpPr>
            <p:spPr>
              <a:xfrm flipH="1">
                <a:off x="12699" y="415807"/>
                <a:ext cx="301509" cy="1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</p:grpSp>
        <p:sp>
          <p:nvSpPr>
            <p:cNvPr id="99" name="Google Shape;99;p19"/>
            <p:cNvSpPr/>
            <p:nvPr/>
          </p:nvSpPr>
          <p:spPr>
            <a:xfrm>
              <a:off x="0" y="489813"/>
              <a:ext cx="132557" cy="132557"/>
            </a:xfrm>
            <a:prstGeom prst="ellipse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  <a:effectLst>
              <a:outerShdw blurRad="38100" rotWithShape="0" dir="5400000" dist="25400">
                <a:srgbClr val="000000">
                  <a:alpha val="49803"/>
                </a:srgbClr>
              </a:outerShdw>
            </a:effectLst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 Light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100" name="Google Shape;100;p19"/>
            <p:cNvSpPr/>
            <p:nvPr/>
          </p:nvSpPr>
          <p:spPr>
            <a:xfrm>
              <a:off x="317" y="175235"/>
              <a:ext cx="132558" cy="132557"/>
            </a:xfrm>
            <a:prstGeom prst="ellipse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  <a:effectLst>
              <a:outerShdw blurRad="38100" rotWithShape="0" dir="5400000" dist="25400">
                <a:srgbClr val="000000">
                  <a:alpha val="49803"/>
                </a:srgbClr>
              </a:outerShdw>
            </a:effectLst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 Light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101" name="Google Shape;101;p19"/>
            <p:cNvSpPr/>
            <p:nvPr/>
          </p:nvSpPr>
          <p:spPr>
            <a:xfrm>
              <a:off x="274638" y="0"/>
              <a:ext cx="132557" cy="132557"/>
            </a:xfrm>
            <a:prstGeom prst="ellipse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  <a:effectLst>
              <a:outerShdw blurRad="38100" rotWithShape="0" dir="5400000" dist="25400">
                <a:srgbClr val="000000">
                  <a:alpha val="49803"/>
                </a:srgbClr>
              </a:outerShdw>
            </a:effectLst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 Light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102" name="Google Shape;102;p19"/>
            <p:cNvSpPr/>
            <p:nvPr/>
          </p:nvSpPr>
          <p:spPr>
            <a:xfrm>
              <a:off x="491871" y="0"/>
              <a:ext cx="132557" cy="132557"/>
            </a:xfrm>
            <a:prstGeom prst="ellipse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  <a:effectLst>
              <a:outerShdw blurRad="38100" rotWithShape="0" dir="5400000" dist="25400">
                <a:srgbClr val="000000">
                  <a:alpha val="49803"/>
                </a:srgbClr>
              </a:outerShdw>
            </a:effectLst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 Light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103" name="Google Shape;103;p19"/>
            <p:cNvSpPr/>
            <p:nvPr/>
          </p:nvSpPr>
          <p:spPr>
            <a:xfrm>
              <a:off x="770786" y="73065"/>
              <a:ext cx="132557" cy="132557"/>
            </a:xfrm>
            <a:prstGeom prst="ellipse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  <a:effectLst>
              <a:outerShdw blurRad="38100" rotWithShape="0" dir="5400000" dist="25400">
                <a:srgbClr val="000000">
                  <a:alpha val="49803"/>
                </a:srgbClr>
              </a:outerShdw>
            </a:effectLst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 Light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</p:grpSp>
      <p:grpSp>
        <p:nvGrpSpPr>
          <p:cNvPr id="104" name="Google Shape;104;p19"/>
          <p:cNvGrpSpPr/>
          <p:nvPr/>
        </p:nvGrpSpPr>
        <p:grpSpPr>
          <a:xfrm flipH="1" rot="1043963">
            <a:off x="5553928" y="3195488"/>
            <a:ext cx="903345" cy="1249515"/>
            <a:chOff x="0" y="0"/>
            <a:chExt cx="903343" cy="1249513"/>
          </a:xfrm>
        </p:grpSpPr>
        <p:grpSp>
          <p:nvGrpSpPr>
            <p:cNvPr id="105" name="Google Shape;105;p19"/>
            <p:cNvGrpSpPr/>
            <p:nvPr/>
          </p:nvGrpSpPr>
          <p:grpSpPr>
            <a:xfrm>
              <a:off x="174981" y="139342"/>
              <a:ext cx="689017" cy="1110171"/>
              <a:chOff x="0" y="-1"/>
              <a:chExt cx="689016" cy="1110170"/>
            </a:xfrm>
          </p:grpSpPr>
          <p:cxnSp>
            <p:nvCxnSpPr>
              <p:cNvPr id="106" name="Google Shape;106;p19"/>
              <p:cNvCxnSpPr/>
              <p:nvPr/>
            </p:nvCxnSpPr>
            <p:spPr>
              <a:xfrm flipH="1" rot="10800000">
                <a:off x="394216" y="682575"/>
                <a:ext cx="180619" cy="427594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107" name="Google Shape;107;p19"/>
              <p:cNvCxnSpPr/>
              <p:nvPr/>
            </p:nvCxnSpPr>
            <p:spPr>
              <a:xfrm flipH="1" rot="10800000">
                <a:off x="348575" y="47575"/>
                <a:ext cx="271900" cy="376794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108" name="Google Shape;108;p19"/>
              <p:cNvCxnSpPr/>
              <p:nvPr/>
            </p:nvCxnSpPr>
            <p:spPr>
              <a:xfrm rot="10800000">
                <a:off x="351235" y="416868"/>
                <a:ext cx="266581" cy="266581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109" name="Google Shape;109;p19"/>
              <p:cNvCxnSpPr/>
              <p:nvPr/>
            </p:nvCxnSpPr>
            <p:spPr>
              <a:xfrm rot="10800000">
                <a:off x="592534" y="670868"/>
                <a:ext cx="96482" cy="403433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110" name="Google Shape;110;p19"/>
              <p:cNvCxnSpPr/>
              <p:nvPr/>
            </p:nvCxnSpPr>
            <p:spPr>
              <a:xfrm flipH="1" rot="10800000">
                <a:off x="348575" y="0"/>
                <a:ext cx="1" cy="471944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111" name="Google Shape;111;p19"/>
              <p:cNvCxnSpPr/>
              <p:nvPr/>
            </p:nvCxnSpPr>
            <p:spPr>
              <a:xfrm rot="10800000">
                <a:off x="187960" y="-1"/>
                <a:ext cx="160616" cy="471945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112" name="Google Shape;112;p19"/>
              <p:cNvCxnSpPr/>
              <p:nvPr/>
            </p:nvCxnSpPr>
            <p:spPr>
              <a:xfrm rot="10800000">
                <a:off x="0" y="114300"/>
                <a:ext cx="326908" cy="326908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113" name="Google Shape;113;p19"/>
              <p:cNvCxnSpPr/>
              <p:nvPr/>
            </p:nvCxnSpPr>
            <p:spPr>
              <a:xfrm flipH="1">
                <a:off x="12699" y="415807"/>
                <a:ext cx="301509" cy="1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</p:grpSp>
        <p:sp>
          <p:nvSpPr>
            <p:cNvPr id="114" name="Google Shape;114;p19"/>
            <p:cNvSpPr/>
            <p:nvPr/>
          </p:nvSpPr>
          <p:spPr>
            <a:xfrm>
              <a:off x="0" y="489813"/>
              <a:ext cx="132557" cy="132557"/>
            </a:xfrm>
            <a:prstGeom prst="ellipse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  <a:effectLst>
              <a:outerShdw blurRad="38100" rotWithShape="0" dir="5400000" dist="25400">
                <a:srgbClr val="000000">
                  <a:alpha val="49803"/>
                </a:srgbClr>
              </a:outerShdw>
            </a:effectLst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 Light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115" name="Google Shape;115;p19"/>
            <p:cNvSpPr/>
            <p:nvPr/>
          </p:nvSpPr>
          <p:spPr>
            <a:xfrm>
              <a:off x="317" y="175235"/>
              <a:ext cx="132558" cy="132557"/>
            </a:xfrm>
            <a:prstGeom prst="ellipse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  <a:effectLst>
              <a:outerShdw blurRad="38100" rotWithShape="0" dir="5400000" dist="25400">
                <a:srgbClr val="000000">
                  <a:alpha val="49803"/>
                </a:srgbClr>
              </a:outerShdw>
            </a:effectLst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 Light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116" name="Google Shape;116;p19"/>
            <p:cNvSpPr/>
            <p:nvPr/>
          </p:nvSpPr>
          <p:spPr>
            <a:xfrm>
              <a:off x="274638" y="0"/>
              <a:ext cx="132557" cy="132557"/>
            </a:xfrm>
            <a:prstGeom prst="ellipse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  <a:effectLst>
              <a:outerShdw blurRad="38100" rotWithShape="0" dir="5400000" dist="25400">
                <a:srgbClr val="000000">
                  <a:alpha val="49803"/>
                </a:srgbClr>
              </a:outerShdw>
            </a:effectLst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 Light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117" name="Google Shape;117;p19"/>
            <p:cNvSpPr/>
            <p:nvPr/>
          </p:nvSpPr>
          <p:spPr>
            <a:xfrm>
              <a:off x="491871" y="0"/>
              <a:ext cx="132557" cy="132557"/>
            </a:xfrm>
            <a:prstGeom prst="ellipse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  <a:effectLst>
              <a:outerShdw blurRad="38100" rotWithShape="0" dir="5400000" dist="25400">
                <a:srgbClr val="000000">
                  <a:alpha val="49803"/>
                </a:srgbClr>
              </a:outerShdw>
            </a:effectLst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 Light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118" name="Google Shape;118;p19"/>
            <p:cNvSpPr/>
            <p:nvPr/>
          </p:nvSpPr>
          <p:spPr>
            <a:xfrm>
              <a:off x="770786" y="73065"/>
              <a:ext cx="132557" cy="132557"/>
            </a:xfrm>
            <a:prstGeom prst="ellipse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  <a:effectLst>
              <a:outerShdw blurRad="38100" rotWithShape="0" dir="5400000" dist="25400">
                <a:srgbClr val="000000">
                  <a:alpha val="49803"/>
                </a:srgbClr>
              </a:outerShdw>
            </a:effectLst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 Light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</p:grpSp>
      <p:grpSp>
        <p:nvGrpSpPr>
          <p:cNvPr id="119" name="Google Shape;119;p19"/>
          <p:cNvGrpSpPr/>
          <p:nvPr/>
        </p:nvGrpSpPr>
        <p:grpSpPr>
          <a:xfrm rot="5215340">
            <a:off x="5912069" y="4229267"/>
            <a:ext cx="903345" cy="1249515"/>
            <a:chOff x="0" y="0"/>
            <a:chExt cx="903343" cy="1249513"/>
          </a:xfrm>
        </p:grpSpPr>
        <p:grpSp>
          <p:nvGrpSpPr>
            <p:cNvPr id="120" name="Google Shape;120;p19"/>
            <p:cNvGrpSpPr/>
            <p:nvPr/>
          </p:nvGrpSpPr>
          <p:grpSpPr>
            <a:xfrm>
              <a:off x="174981" y="139342"/>
              <a:ext cx="689017" cy="1110171"/>
              <a:chOff x="0" y="-1"/>
              <a:chExt cx="689016" cy="1110170"/>
            </a:xfrm>
          </p:grpSpPr>
          <p:cxnSp>
            <p:nvCxnSpPr>
              <p:cNvPr id="121" name="Google Shape;121;p19"/>
              <p:cNvCxnSpPr/>
              <p:nvPr/>
            </p:nvCxnSpPr>
            <p:spPr>
              <a:xfrm flipH="1" rot="10800000">
                <a:off x="394216" y="682575"/>
                <a:ext cx="180619" cy="427594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122" name="Google Shape;122;p19"/>
              <p:cNvCxnSpPr/>
              <p:nvPr/>
            </p:nvCxnSpPr>
            <p:spPr>
              <a:xfrm flipH="1" rot="10800000">
                <a:off x="348575" y="47575"/>
                <a:ext cx="271900" cy="376794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123" name="Google Shape;123;p19"/>
              <p:cNvCxnSpPr/>
              <p:nvPr/>
            </p:nvCxnSpPr>
            <p:spPr>
              <a:xfrm rot="10800000">
                <a:off x="351235" y="416868"/>
                <a:ext cx="266581" cy="266581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124" name="Google Shape;124;p19"/>
              <p:cNvCxnSpPr/>
              <p:nvPr/>
            </p:nvCxnSpPr>
            <p:spPr>
              <a:xfrm rot="10800000">
                <a:off x="592534" y="670868"/>
                <a:ext cx="96482" cy="403433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125" name="Google Shape;125;p19"/>
              <p:cNvCxnSpPr/>
              <p:nvPr/>
            </p:nvCxnSpPr>
            <p:spPr>
              <a:xfrm flipH="1" rot="10800000">
                <a:off x="348575" y="0"/>
                <a:ext cx="1" cy="471944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126" name="Google Shape;126;p19"/>
              <p:cNvCxnSpPr/>
              <p:nvPr/>
            </p:nvCxnSpPr>
            <p:spPr>
              <a:xfrm rot="10800000">
                <a:off x="187960" y="-1"/>
                <a:ext cx="160616" cy="471945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127" name="Google Shape;127;p19"/>
              <p:cNvCxnSpPr/>
              <p:nvPr/>
            </p:nvCxnSpPr>
            <p:spPr>
              <a:xfrm rot="10800000">
                <a:off x="0" y="114300"/>
                <a:ext cx="326908" cy="326908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128" name="Google Shape;128;p19"/>
              <p:cNvCxnSpPr/>
              <p:nvPr/>
            </p:nvCxnSpPr>
            <p:spPr>
              <a:xfrm flipH="1">
                <a:off x="12699" y="415807"/>
                <a:ext cx="301509" cy="1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</p:grpSp>
        <p:sp>
          <p:nvSpPr>
            <p:cNvPr id="129" name="Google Shape;129;p19"/>
            <p:cNvSpPr/>
            <p:nvPr/>
          </p:nvSpPr>
          <p:spPr>
            <a:xfrm>
              <a:off x="0" y="489813"/>
              <a:ext cx="132557" cy="132557"/>
            </a:xfrm>
            <a:prstGeom prst="ellipse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  <a:effectLst>
              <a:outerShdw blurRad="38100" rotWithShape="0" dir="5400000" dist="25400">
                <a:srgbClr val="000000">
                  <a:alpha val="49803"/>
                </a:srgbClr>
              </a:outerShdw>
            </a:effectLst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 Light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130" name="Google Shape;130;p19"/>
            <p:cNvSpPr/>
            <p:nvPr/>
          </p:nvSpPr>
          <p:spPr>
            <a:xfrm>
              <a:off x="317" y="175235"/>
              <a:ext cx="132558" cy="132557"/>
            </a:xfrm>
            <a:prstGeom prst="ellipse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  <a:effectLst>
              <a:outerShdw blurRad="38100" rotWithShape="0" dir="5400000" dist="25400">
                <a:srgbClr val="000000">
                  <a:alpha val="49803"/>
                </a:srgbClr>
              </a:outerShdw>
            </a:effectLst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 Light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131" name="Google Shape;131;p19"/>
            <p:cNvSpPr/>
            <p:nvPr/>
          </p:nvSpPr>
          <p:spPr>
            <a:xfrm>
              <a:off x="274638" y="0"/>
              <a:ext cx="132557" cy="132557"/>
            </a:xfrm>
            <a:prstGeom prst="ellipse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  <a:effectLst>
              <a:outerShdw blurRad="38100" rotWithShape="0" dir="5400000" dist="25400">
                <a:srgbClr val="000000">
                  <a:alpha val="49803"/>
                </a:srgbClr>
              </a:outerShdw>
            </a:effectLst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 Light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132" name="Google Shape;132;p19"/>
            <p:cNvSpPr/>
            <p:nvPr/>
          </p:nvSpPr>
          <p:spPr>
            <a:xfrm>
              <a:off x="491871" y="0"/>
              <a:ext cx="132557" cy="132557"/>
            </a:xfrm>
            <a:prstGeom prst="ellipse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  <a:effectLst>
              <a:outerShdw blurRad="38100" rotWithShape="0" dir="5400000" dist="25400">
                <a:srgbClr val="000000">
                  <a:alpha val="49803"/>
                </a:srgbClr>
              </a:outerShdw>
            </a:effectLst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 Light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133" name="Google Shape;133;p19"/>
            <p:cNvSpPr/>
            <p:nvPr/>
          </p:nvSpPr>
          <p:spPr>
            <a:xfrm>
              <a:off x="770786" y="73065"/>
              <a:ext cx="132557" cy="132557"/>
            </a:xfrm>
            <a:prstGeom prst="ellipse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  <a:effectLst>
              <a:outerShdw blurRad="38100" rotWithShape="0" dir="5400000" dist="25400">
                <a:srgbClr val="000000">
                  <a:alpha val="49803"/>
                </a:srgbClr>
              </a:outerShdw>
            </a:effectLst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 Light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</p:grpSp>
      <p:grpSp>
        <p:nvGrpSpPr>
          <p:cNvPr id="134" name="Google Shape;134;p19"/>
          <p:cNvGrpSpPr/>
          <p:nvPr/>
        </p:nvGrpSpPr>
        <p:grpSpPr>
          <a:xfrm rot="6246104">
            <a:off x="6135588" y="5031907"/>
            <a:ext cx="903345" cy="1249515"/>
            <a:chOff x="0" y="0"/>
            <a:chExt cx="903343" cy="1249513"/>
          </a:xfrm>
        </p:grpSpPr>
        <p:grpSp>
          <p:nvGrpSpPr>
            <p:cNvPr id="135" name="Google Shape;135;p19"/>
            <p:cNvGrpSpPr/>
            <p:nvPr/>
          </p:nvGrpSpPr>
          <p:grpSpPr>
            <a:xfrm>
              <a:off x="174981" y="139342"/>
              <a:ext cx="689017" cy="1110171"/>
              <a:chOff x="0" y="-1"/>
              <a:chExt cx="689016" cy="1110170"/>
            </a:xfrm>
          </p:grpSpPr>
          <p:cxnSp>
            <p:nvCxnSpPr>
              <p:cNvPr id="136" name="Google Shape;136;p19"/>
              <p:cNvCxnSpPr/>
              <p:nvPr/>
            </p:nvCxnSpPr>
            <p:spPr>
              <a:xfrm flipH="1" rot="10800000">
                <a:off x="394216" y="682575"/>
                <a:ext cx="180619" cy="427594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137" name="Google Shape;137;p19"/>
              <p:cNvCxnSpPr/>
              <p:nvPr/>
            </p:nvCxnSpPr>
            <p:spPr>
              <a:xfrm flipH="1" rot="10800000">
                <a:off x="348575" y="47575"/>
                <a:ext cx="271900" cy="376794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138" name="Google Shape;138;p19"/>
              <p:cNvCxnSpPr/>
              <p:nvPr/>
            </p:nvCxnSpPr>
            <p:spPr>
              <a:xfrm rot="10800000">
                <a:off x="351235" y="416868"/>
                <a:ext cx="266581" cy="266581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139" name="Google Shape;139;p19"/>
              <p:cNvCxnSpPr/>
              <p:nvPr/>
            </p:nvCxnSpPr>
            <p:spPr>
              <a:xfrm rot="10800000">
                <a:off x="592534" y="670868"/>
                <a:ext cx="96482" cy="403433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140" name="Google Shape;140;p19"/>
              <p:cNvCxnSpPr/>
              <p:nvPr/>
            </p:nvCxnSpPr>
            <p:spPr>
              <a:xfrm flipH="1" rot="10800000">
                <a:off x="348575" y="0"/>
                <a:ext cx="1" cy="471944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141" name="Google Shape;141;p19"/>
              <p:cNvCxnSpPr/>
              <p:nvPr/>
            </p:nvCxnSpPr>
            <p:spPr>
              <a:xfrm rot="10800000">
                <a:off x="187960" y="-1"/>
                <a:ext cx="160616" cy="471945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142" name="Google Shape;142;p19"/>
              <p:cNvCxnSpPr/>
              <p:nvPr/>
            </p:nvCxnSpPr>
            <p:spPr>
              <a:xfrm rot="10800000">
                <a:off x="0" y="114300"/>
                <a:ext cx="326908" cy="326908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143" name="Google Shape;143;p19"/>
              <p:cNvCxnSpPr/>
              <p:nvPr/>
            </p:nvCxnSpPr>
            <p:spPr>
              <a:xfrm flipH="1">
                <a:off x="12699" y="415807"/>
                <a:ext cx="301509" cy="1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</p:grpSp>
        <p:sp>
          <p:nvSpPr>
            <p:cNvPr id="144" name="Google Shape;144;p19"/>
            <p:cNvSpPr/>
            <p:nvPr/>
          </p:nvSpPr>
          <p:spPr>
            <a:xfrm>
              <a:off x="0" y="489813"/>
              <a:ext cx="132557" cy="132557"/>
            </a:xfrm>
            <a:prstGeom prst="ellipse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  <a:effectLst>
              <a:outerShdw blurRad="38100" rotWithShape="0" dir="5400000" dist="25400">
                <a:srgbClr val="000000">
                  <a:alpha val="49803"/>
                </a:srgbClr>
              </a:outerShdw>
            </a:effectLst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 Light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145" name="Google Shape;145;p19"/>
            <p:cNvSpPr/>
            <p:nvPr/>
          </p:nvSpPr>
          <p:spPr>
            <a:xfrm>
              <a:off x="317" y="175235"/>
              <a:ext cx="132558" cy="132557"/>
            </a:xfrm>
            <a:prstGeom prst="ellipse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  <a:effectLst>
              <a:outerShdw blurRad="38100" rotWithShape="0" dir="5400000" dist="25400">
                <a:srgbClr val="000000">
                  <a:alpha val="49803"/>
                </a:srgbClr>
              </a:outerShdw>
            </a:effectLst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 Light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146" name="Google Shape;146;p19"/>
            <p:cNvSpPr/>
            <p:nvPr/>
          </p:nvSpPr>
          <p:spPr>
            <a:xfrm>
              <a:off x="274638" y="0"/>
              <a:ext cx="132557" cy="132557"/>
            </a:xfrm>
            <a:prstGeom prst="ellipse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  <a:effectLst>
              <a:outerShdw blurRad="38100" rotWithShape="0" dir="5400000" dist="25400">
                <a:srgbClr val="000000">
                  <a:alpha val="49803"/>
                </a:srgbClr>
              </a:outerShdw>
            </a:effectLst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 Light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147" name="Google Shape;147;p19"/>
            <p:cNvSpPr/>
            <p:nvPr/>
          </p:nvSpPr>
          <p:spPr>
            <a:xfrm>
              <a:off x="491871" y="0"/>
              <a:ext cx="132557" cy="132557"/>
            </a:xfrm>
            <a:prstGeom prst="ellipse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  <a:effectLst>
              <a:outerShdw blurRad="38100" rotWithShape="0" dir="5400000" dist="25400">
                <a:srgbClr val="000000">
                  <a:alpha val="49803"/>
                </a:srgbClr>
              </a:outerShdw>
            </a:effectLst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 Light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148" name="Google Shape;148;p19"/>
            <p:cNvSpPr/>
            <p:nvPr/>
          </p:nvSpPr>
          <p:spPr>
            <a:xfrm>
              <a:off x="770786" y="73065"/>
              <a:ext cx="132557" cy="132557"/>
            </a:xfrm>
            <a:prstGeom prst="ellipse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  <a:effectLst>
              <a:outerShdw blurRad="38100" rotWithShape="0" dir="5400000" dist="25400">
                <a:srgbClr val="000000">
                  <a:alpha val="49803"/>
                </a:srgbClr>
              </a:outerShdw>
            </a:effectLst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 Light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</p:grpSp>
      <p:grpSp>
        <p:nvGrpSpPr>
          <p:cNvPr id="149" name="Google Shape;149;p19"/>
          <p:cNvGrpSpPr/>
          <p:nvPr/>
        </p:nvGrpSpPr>
        <p:grpSpPr>
          <a:xfrm rot="-3299110">
            <a:off x="2409412" y="3845643"/>
            <a:ext cx="903345" cy="1249514"/>
            <a:chOff x="0" y="0"/>
            <a:chExt cx="903343" cy="1249513"/>
          </a:xfrm>
        </p:grpSpPr>
        <p:grpSp>
          <p:nvGrpSpPr>
            <p:cNvPr id="150" name="Google Shape;150;p19"/>
            <p:cNvGrpSpPr/>
            <p:nvPr/>
          </p:nvGrpSpPr>
          <p:grpSpPr>
            <a:xfrm>
              <a:off x="174981" y="139342"/>
              <a:ext cx="689017" cy="1110171"/>
              <a:chOff x="0" y="-1"/>
              <a:chExt cx="689016" cy="1110170"/>
            </a:xfrm>
          </p:grpSpPr>
          <p:cxnSp>
            <p:nvCxnSpPr>
              <p:cNvPr id="151" name="Google Shape;151;p19"/>
              <p:cNvCxnSpPr/>
              <p:nvPr/>
            </p:nvCxnSpPr>
            <p:spPr>
              <a:xfrm flipH="1" rot="10800000">
                <a:off x="394216" y="682575"/>
                <a:ext cx="180619" cy="427594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152" name="Google Shape;152;p19"/>
              <p:cNvCxnSpPr/>
              <p:nvPr/>
            </p:nvCxnSpPr>
            <p:spPr>
              <a:xfrm flipH="1" rot="10800000">
                <a:off x="348575" y="47575"/>
                <a:ext cx="271900" cy="376794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153" name="Google Shape;153;p19"/>
              <p:cNvCxnSpPr/>
              <p:nvPr/>
            </p:nvCxnSpPr>
            <p:spPr>
              <a:xfrm rot="10800000">
                <a:off x="351235" y="416868"/>
                <a:ext cx="266581" cy="266581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154" name="Google Shape;154;p19"/>
              <p:cNvCxnSpPr/>
              <p:nvPr/>
            </p:nvCxnSpPr>
            <p:spPr>
              <a:xfrm rot="10800000">
                <a:off x="592534" y="670868"/>
                <a:ext cx="96482" cy="403433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155" name="Google Shape;155;p19"/>
              <p:cNvCxnSpPr/>
              <p:nvPr/>
            </p:nvCxnSpPr>
            <p:spPr>
              <a:xfrm flipH="1" rot="10800000">
                <a:off x="348575" y="0"/>
                <a:ext cx="1" cy="471944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156" name="Google Shape;156;p19"/>
              <p:cNvCxnSpPr/>
              <p:nvPr/>
            </p:nvCxnSpPr>
            <p:spPr>
              <a:xfrm rot="10800000">
                <a:off x="187960" y="-1"/>
                <a:ext cx="160616" cy="471945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157" name="Google Shape;157;p19"/>
              <p:cNvCxnSpPr/>
              <p:nvPr/>
            </p:nvCxnSpPr>
            <p:spPr>
              <a:xfrm rot="10800000">
                <a:off x="0" y="114300"/>
                <a:ext cx="326908" cy="326908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158" name="Google Shape;158;p19"/>
              <p:cNvCxnSpPr/>
              <p:nvPr/>
            </p:nvCxnSpPr>
            <p:spPr>
              <a:xfrm flipH="1">
                <a:off x="12699" y="415807"/>
                <a:ext cx="301509" cy="1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</p:grpSp>
        <p:sp>
          <p:nvSpPr>
            <p:cNvPr id="159" name="Google Shape;159;p19"/>
            <p:cNvSpPr/>
            <p:nvPr/>
          </p:nvSpPr>
          <p:spPr>
            <a:xfrm>
              <a:off x="0" y="489813"/>
              <a:ext cx="132557" cy="132557"/>
            </a:xfrm>
            <a:prstGeom prst="ellipse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  <a:effectLst>
              <a:outerShdw blurRad="38100" rotWithShape="0" dir="5400000" dist="25400">
                <a:srgbClr val="000000">
                  <a:alpha val="49803"/>
                </a:srgbClr>
              </a:outerShdw>
            </a:effectLst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 Light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160" name="Google Shape;160;p19"/>
            <p:cNvSpPr/>
            <p:nvPr/>
          </p:nvSpPr>
          <p:spPr>
            <a:xfrm>
              <a:off x="317" y="175235"/>
              <a:ext cx="132558" cy="132557"/>
            </a:xfrm>
            <a:prstGeom prst="ellipse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  <a:effectLst>
              <a:outerShdw blurRad="38100" rotWithShape="0" dir="5400000" dist="25400">
                <a:srgbClr val="000000">
                  <a:alpha val="49803"/>
                </a:srgbClr>
              </a:outerShdw>
            </a:effectLst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 Light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161" name="Google Shape;161;p19"/>
            <p:cNvSpPr/>
            <p:nvPr/>
          </p:nvSpPr>
          <p:spPr>
            <a:xfrm>
              <a:off x="274638" y="0"/>
              <a:ext cx="132557" cy="132557"/>
            </a:xfrm>
            <a:prstGeom prst="ellipse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  <a:effectLst>
              <a:outerShdw blurRad="38100" rotWithShape="0" dir="5400000" dist="25400">
                <a:srgbClr val="000000">
                  <a:alpha val="49803"/>
                </a:srgbClr>
              </a:outerShdw>
            </a:effectLst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 Light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162" name="Google Shape;162;p19"/>
            <p:cNvSpPr/>
            <p:nvPr/>
          </p:nvSpPr>
          <p:spPr>
            <a:xfrm>
              <a:off x="491871" y="0"/>
              <a:ext cx="132557" cy="132557"/>
            </a:xfrm>
            <a:prstGeom prst="ellipse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  <a:effectLst>
              <a:outerShdw blurRad="38100" rotWithShape="0" dir="5400000" dist="25400">
                <a:srgbClr val="000000">
                  <a:alpha val="49803"/>
                </a:srgbClr>
              </a:outerShdw>
            </a:effectLst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 Light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163" name="Google Shape;163;p19"/>
            <p:cNvSpPr/>
            <p:nvPr/>
          </p:nvSpPr>
          <p:spPr>
            <a:xfrm>
              <a:off x="770786" y="73065"/>
              <a:ext cx="132557" cy="132557"/>
            </a:xfrm>
            <a:prstGeom prst="ellipse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  <a:effectLst>
              <a:outerShdw blurRad="38100" rotWithShape="0" dir="5400000" dist="25400">
                <a:srgbClr val="000000">
                  <a:alpha val="49803"/>
                </a:srgbClr>
              </a:outerShdw>
            </a:effectLst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 Light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</p:grpSp>
      <p:grpSp>
        <p:nvGrpSpPr>
          <p:cNvPr id="164" name="Google Shape;164;p19"/>
          <p:cNvGrpSpPr/>
          <p:nvPr/>
        </p:nvGrpSpPr>
        <p:grpSpPr>
          <a:xfrm rot="-3409600">
            <a:off x="2396712" y="4871803"/>
            <a:ext cx="903345" cy="1249514"/>
            <a:chOff x="0" y="0"/>
            <a:chExt cx="903343" cy="1249513"/>
          </a:xfrm>
        </p:grpSpPr>
        <p:grpSp>
          <p:nvGrpSpPr>
            <p:cNvPr id="165" name="Google Shape;165;p19"/>
            <p:cNvGrpSpPr/>
            <p:nvPr/>
          </p:nvGrpSpPr>
          <p:grpSpPr>
            <a:xfrm>
              <a:off x="174981" y="139342"/>
              <a:ext cx="689017" cy="1110171"/>
              <a:chOff x="0" y="-1"/>
              <a:chExt cx="689016" cy="1110170"/>
            </a:xfrm>
          </p:grpSpPr>
          <p:cxnSp>
            <p:nvCxnSpPr>
              <p:cNvPr id="166" name="Google Shape;166;p19"/>
              <p:cNvCxnSpPr/>
              <p:nvPr/>
            </p:nvCxnSpPr>
            <p:spPr>
              <a:xfrm flipH="1" rot="10800000">
                <a:off x="394216" y="682575"/>
                <a:ext cx="180619" cy="427594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167" name="Google Shape;167;p19"/>
              <p:cNvCxnSpPr/>
              <p:nvPr/>
            </p:nvCxnSpPr>
            <p:spPr>
              <a:xfrm flipH="1" rot="10800000">
                <a:off x="348575" y="47575"/>
                <a:ext cx="271900" cy="376794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168" name="Google Shape;168;p19"/>
              <p:cNvCxnSpPr/>
              <p:nvPr/>
            </p:nvCxnSpPr>
            <p:spPr>
              <a:xfrm rot="10800000">
                <a:off x="351235" y="416868"/>
                <a:ext cx="266581" cy="266581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169" name="Google Shape;169;p19"/>
              <p:cNvCxnSpPr/>
              <p:nvPr/>
            </p:nvCxnSpPr>
            <p:spPr>
              <a:xfrm rot="10800000">
                <a:off x="592534" y="670868"/>
                <a:ext cx="96482" cy="403433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170" name="Google Shape;170;p19"/>
              <p:cNvCxnSpPr/>
              <p:nvPr/>
            </p:nvCxnSpPr>
            <p:spPr>
              <a:xfrm flipH="1" rot="10800000">
                <a:off x="348575" y="0"/>
                <a:ext cx="1" cy="471944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171" name="Google Shape;171;p19"/>
              <p:cNvCxnSpPr/>
              <p:nvPr/>
            </p:nvCxnSpPr>
            <p:spPr>
              <a:xfrm rot="10800000">
                <a:off x="187960" y="-1"/>
                <a:ext cx="160616" cy="471945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172" name="Google Shape;172;p19"/>
              <p:cNvCxnSpPr/>
              <p:nvPr/>
            </p:nvCxnSpPr>
            <p:spPr>
              <a:xfrm rot="10800000">
                <a:off x="0" y="114300"/>
                <a:ext cx="326908" cy="326908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173" name="Google Shape;173;p19"/>
              <p:cNvCxnSpPr/>
              <p:nvPr/>
            </p:nvCxnSpPr>
            <p:spPr>
              <a:xfrm flipH="1">
                <a:off x="12699" y="415807"/>
                <a:ext cx="301509" cy="1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</p:grpSp>
        <p:sp>
          <p:nvSpPr>
            <p:cNvPr id="174" name="Google Shape;174;p19"/>
            <p:cNvSpPr/>
            <p:nvPr/>
          </p:nvSpPr>
          <p:spPr>
            <a:xfrm>
              <a:off x="0" y="489813"/>
              <a:ext cx="132557" cy="132557"/>
            </a:xfrm>
            <a:prstGeom prst="ellipse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  <a:effectLst>
              <a:outerShdw blurRad="38100" rotWithShape="0" dir="5400000" dist="25400">
                <a:srgbClr val="000000">
                  <a:alpha val="49803"/>
                </a:srgbClr>
              </a:outerShdw>
            </a:effectLst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 Light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175" name="Google Shape;175;p19"/>
            <p:cNvSpPr/>
            <p:nvPr/>
          </p:nvSpPr>
          <p:spPr>
            <a:xfrm>
              <a:off x="317" y="175235"/>
              <a:ext cx="132558" cy="132557"/>
            </a:xfrm>
            <a:prstGeom prst="ellipse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  <a:effectLst>
              <a:outerShdw blurRad="38100" rotWithShape="0" dir="5400000" dist="25400">
                <a:srgbClr val="000000">
                  <a:alpha val="49803"/>
                </a:srgbClr>
              </a:outerShdw>
            </a:effectLst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 Light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176" name="Google Shape;176;p19"/>
            <p:cNvSpPr/>
            <p:nvPr/>
          </p:nvSpPr>
          <p:spPr>
            <a:xfrm>
              <a:off x="274638" y="0"/>
              <a:ext cx="132557" cy="132557"/>
            </a:xfrm>
            <a:prstGeom prst="ellipse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  <a:effectLst>
              <a:outerShdw blurRad="38100" rotWithShape="0" dir="5400000" dist="25400">
                <a:srgbClr val="000000">
                  <a:alpha val="49803"/>
                </a:srgbClr>
              </a:outerShdw>
            </a:effectLst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 Light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177" name="Google Shape;177;p19"/>
            <p:cNvSpPr/>
            <p:nvPr/>
          </p:nvSpPr>
          <p:spPr>
            <a:xfrm>
              <a:off x="491871" y="0"/>
              <a:ext cx="132557" cy="132557"/>
            </a:xfrm>
            <a:prstGeom prst="ellipse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  <a:effectLst>
              <a:outerShdw blurRad="38100" rotWithShape="0" dir="5400000" dist="25400">
                <a:srgbClr val="000000">
                  <a:alpha val="49803"/>
                </a:srgbClr>
              </a:outerShdw>
            </a:effectLst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 Light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178" name="Google Shape;178;p19"/>
            <p:cNvSpPr/>
            <p:nvPr/>
          </p:nvSpPr>
          <p:spPr>
            <a:xfrm>
              <a:off x="770786" y="73065"/>
              <a:ext cx="132557" cy="132557"/>
            </a:xfrm>
            <a:prstGeom prst="ellipse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  <a:effectLst>
              <a:outerShdw blurRad="38100" rotWithShape="0" dir="5400000" dist="25400">
                <a:srgbClr val="000000">
                  <a:alpha val="49803"/>
                </a:srgbClr>
              </a:outerShdw>
            </a:effectLst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 Light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</p:grpSp>
      <p:grpSp>
        <p:nvGrpSpPr>
          <p:cNvPr id="179" name="Google Shape;179;p19"/>
          <p:cNvGrpSpPr/>
          <p:nvPr/>
        </p:nvGrpSpPr>
        <p:grpSpPr>
          <a:xfrm rot="-6502713">
            <a:off x="2366230" y="5989402"/>
            <a:ext cx="903345" cy="1249514"/>
            <a:chOff x="0" y="0"/>
            <a:chExt cx="903343" cy="1249513"/>
          </a:xfrm>
        </p:grpSpPr>
        <p:grpSp>
          <p:nvGrpSpPr>
            <p:cNvPr id="180" name="Google Shape;180;p19"/>
            <p:cNvGrpSpPr/>
            <p:nvPr/>
          </p:nvGrpSpPr>
          <p:grpSpPr>
            <a:xfrm>
              <a:off x="174981" y="139342"/>
              <a:ext cx="689017" cy="1110171"/>
              <a:chOff x="0" y="-1"/>
              <a:chExt cx="689016" cy="1110170"/>
            </a:xfrm>
          </p:grpSpPr>
          <p:cxnSp>
            <p:nvCxnSpPr>
              <p:cNvPr id="181" name="Google Shape;181;p19"/>
              <p:cNvCxnSpPr/>
              <p:nvPr/>
            </p:nvCxnSpPr>
            <p:spPr>
              <a:xfrm flipH="1" rot="10800000">
                <a:off x="394216" y="682575"/>
                <a:ext cx="180619" cy="427594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182" name="Google Shape;182;p19"/>
              <p:cNvCxnSpPr/>
              <p:nvPr/>
            </p:nvCxnSpPr>
            <p:spPr>
              <a:xfrm flipH="1" rot="10800000">
                <a:off x="348575" y="47575"/>
                <a:ext cx="271900" cy="376794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183" name="Google Shape;183;p19"/>
              <p:cNvCxnSpPr/>
              <p:nvPr/>
            </p:nvCxnSpPr>
            <p:spPr>
              <a:xfrm rot="10800000">
                <a:off x="351235" y="416868"/>
                <a:ext cx="266581" cy="266581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184" name="Google Shape;184;p19"/>
              <p:cNvCxnSpPr/>
              <p:nvPr/>
            </p:nvCxnSpPr>
            <p:spPr>
              <a:xfrm rot="10800000">
                <a:off x="592534" y="670868"/>
                <a:ext cx="96482" cy="403433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185" name="Google Shape;185;p19"/>
              <p:cNvCxnSpPr/>
              <p:nvPr/>
            </p:nvCxnSpPr>
            <p:spPr>
              <a:xfrm flipH="1" rot="10800000">
                <a:off x="348575" y="0"/>
                <a:ext cx="1" cy="471944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186" name="Google Shape;186;p19"/>
              <p:cNvCxnSpPr/>
              <p:nvPr/>
            </p:nvCxnSpPr>
            <p:spPr>
              <a:xfrm rot="10800000">
                <a:off x="187960" y="-1"/>
                <a:ext cx="160616" cy="471945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187" name="Google Shape;187;p19"/>
              <p:cNvCxnSpPr/>
              <p:nvPr/>
            </p:nvCxnSpPr>
            <p:spPr>
              <a:xfrm rot="10800000">
                <a:off x="0" y="114300"/>
                <a:ext cx="326908" cy="326908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188" name="Google Shape;188;p19"/>
              <p:cNvCxnSpPr/>
              <p:nvPr/>
            </p:nvCxnSpPr>
            <p:spPr>
              <a:xfrm flipH="1">
                <a:off x="12699" y="415807"/>
                <a:ext cx="301509" cy="1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</p:grpSp>
        <p:sp>
          <p:nvSpPr>
            <p:cNvPr id="189" name="Google Shape;189;p19"/>
            <p:cNvSpPr/>
            <p:nvPr/>
          </p:nvSpPr>
          <p:spPr>
            <a:xfrm>
              <a:off x="0" y="489813"/>
              <a:ext cx="132557" cy="132557"/>
            </a:xfrm>
            <a:prstGeom prst="ellipse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  <a:effectLst>
              <a:outerShdw blurRad="38100" rotWithShape="0" dir="5400000" dist="25400">
                <a:srgbClr val="000000">
                  <a:alpha val="49803"/>
                </a:srgbClr>
              </a:outerShdw>
            </a:effectLst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 Light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190" name="Google Shape;190;p19"/>
            <p:cNvSpPr/>
            <p:nvPr/>
          </p:nvSpPr>
          <p:spPr>
            <a:xfrm>
              <a:off x="317" y="175235"/>
              <a:ext cx="132558" cy="132557"/>
            </a:xfrm>
            <a:prstGeom prst="ellipse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  <a:effectLst>
              <a:outerShdw blurRad="38100" rotWithShape="0" dir="5400000" dist="25400">
                <a:srgbClr val="000000">
                  <a:alpha val="49803"/>
                </a:srgbClr>
              </a:outerShdw>
            </a:effectLst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 Light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191" name="Google Shape;191;p19"/>
            <p:cNvSpPr/>
            <p:nvPr/>
          </p:nvSpPr>
          <p:spPr>
            <a:xfrm>
              <a:off x="274638" y="0"/>
              <a:ext cx="132557" cy="132557"/>
            </a:xfrm>
            <a:prstGeom prst="ellipse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  <a:effectLst>
              <a:outerShdw blurRad="38100" rotWithShape="0" dir="5400000" dist="25400">
                <a:srgbClr val="000000">
                  <a:alpha val="49803"/>
                </a:srgbClr>
              </a:outerShdw>
            </a:effectLst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 Light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192" name="Google Shape;192;p19"/>
            <p:cNvSpPr/>
            <p:nvPr/>
          </p:nvSpPr>
          <p:spPr>
            <a:xfrm>
              <a:off x="491871" y="0"/>
              <a:ext cx="132557" cy="132557"/>
            </a:xfrm>
            <a:prstGeom prst="ellipse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  <a:effectLst>
              <a:outerShdw blurRad="38100" rotWithShape="0" dir="5400000" dist="25400">
                <a:srgbClr val="000000">
                  <a:alpha val="49803"/>
                </a:srgbClr>
              </a:outerShdw>
            </a:effectLst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 Light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193" name="Google Shape;193;p19"/>
            <p:cNvSpPr/>
            <p:nvPr/>
          </p:nvSpPr>
          <p:spPr>
            <a:xfrm>
              <a:off x="770786" y="73065"/>
              <a:ext cx="132557" cy="132557"/>
            </a:xfrm>
            <a:prstGeom prst="ellipse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  <a:effectLst>
              <a:outerShdw blurRad="38100" rotWithShape="0" dir="5400000" dist="25400">
                <a:srgbClr val="000000">
                  <a:alpha val="49803"/>
                </a:srgbClr>
              </a:outerShdw>
            </a:effectLst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 Light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</p:grpSp>
      <p:grpSp>
        <p:nvGrpSpPr>
          <p:cNvPr id="194" name="Google Shape;194;p19"/>
          <p:cNvGrpSpPr/>
          <p:nvPr/>
        </p:nvGrpSpPr>
        <p:grpSpPr>
          <a:xfrm rot="6678952">
            <a:off x="6247349" y="5997191"/>
            <a:ext cx="903345" cy="1249515"/>
            <a:chOff x="0" y="0"/>
            <a:chExt cx="903343" cy="1249513"/>
          </a:xfrm>
        </p:grpSpPr>
        <p:grpSp>
          <p:nvGrpSpPr>
            <p:cNvPr id="195" name="Google Shape;195;p19"/>
            <p:cNvGrpSpPr/>
            <p:nvPr/>
          </p:nvGrpSpPr>
          <p:grpSpPr>
            <a:xfrm>
              <a:off x="174981" y="139342"/>
              <a:ext cx="689017" cy="1110171"/>
              <a:chOff x="0" y="-1"/>
              <a:chExt cx="689016" cy="1110170"/>
            </a:xfrm>
          </p:grpSpPr>
          <p:cxnSp>
            <p:nvCxnSpPr>
              <p:cNvPr id="196" name="Google Shape;196;p19"/>
              <p:cNvCxnSpPr/>
              <p:nvPr/>
            </p:nvCxnSpPr>
            <p:spPr>
              <a:xfrm flipH="1" rot="10800000">
                <a:off x="394216" y="682575"/>
                <a:ext cx="180619" cy="427594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197" name="Google Shape;197;p19"/>
              <p:cNvCxnSpPr/>
              <p:nvPr/>
            </p:nvCxnSpPr>
            <p:spPr>
              <a:xfrm flipH="1" rot="10800000">
                <a:off x="348575" y="47575"/>
                <a:ext cx="271900" cy="376794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198" name="Google Shape;198;p19"/>
              <p:cNvCxnSpPr/>
              <p:nvPr/>
            </p:nvCxnSpPr>
            <p:spPr>
              <a:xfrm rot="10800000">
                <a:off x="351235" y="416868"/>
                <a:ext cx="266581" cy="266581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199" name="Google Shape;199;p19"/>
              <p:cNvCxnSpPr/>
              <p:nvPr/>
            </p:nvCxnSpPr>
            <p:spPr>
              <a:xfrm rot="10800000">
                <a:off x="592534" y="670868"/>
                <a:ext cx="96482" cy="403433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200" name="Google Shape;200;p19"/>
              <p:cNvCxnSpPr/>
              <p:nvPr/>
            </p:nvCxnSpPr>
            <p:spPr>
              <a:xfrm flipH="1" rot="10800000">
                <a:off x="348575" y="0"/>
                <a:ext cx="1" cy="471944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201" name="Google Shape;201;p19"/>
              <p:cNvCxnSpPr/>
              <p:nvPr/>
            </p:nvCxnSpPr>
            <p:spPr>
              <a:xfrm rot="10800000">
                <a:off x="187960" y="-1"/>
                <a:ext cx="160616" cy="471945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202" name="Google Shape;202;p19"/>
              <p:cNvCxnSpPr/>
              <p:nvPr/>
            </p:nvCxnSpPr>
            <p:spPr>
              <a:xfrm rot="10800000">
                <a:off x="0" y="114300"/>
                <a:ext cx="326908" cy="326908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203" name="Google Shape;203;p19"/>
              <p:cNvCxnSpPr/>
              <p:nvPr/>
            </p:nvCxnSpPr>
            <p:spPr>
              <a:xfrm flipH="1">
                <a:off x="12699" y="415807"/>
                <a:ext cx="301509" cy="1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</p:grpSp>
        <p:sp>
          <p:nvSpPr>
            <p:cNvPr id="204" name="Google Shape;204;p19"/>
            <p:cNvSpPr/>
            <p:nvPr/>
          </p:nvSpPr>
          <p:spPr>
            <a:xfrm>
              <a:off x="0" y="489813"/>
              <a:ext cx="132557" cy="132557"/>
            </a:xfrm>
            <a:prstGeom prst="ellipse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  <a:effectLst>
              <a:outerShdw blurRad="38100" rotWithShape="0" dir="5400000" dist="25400">
                <a:srgbClr val="000000">
                  <a:alpha val="49803"/>
                </a:srgbClr>
              </a:outerShdw>
            </a:effectLst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 Light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205" name="Google Shape;205;p19"/>
            <p:cNvSpPr/>
            <p:nvPr/>
          </p:nvSpPr>
          <p:spPr>
            <a:xfrm>
              <a:off x="317" y="175235"/>
              <a:ext cx="132558" cy="132557"/>
            </a:xfrm>
            <a:prstGeom prst="ellipse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  <a:effectLst>
              <a:outerShdw blurRad="38100" rotWithShape="0" dir="5400000" dist="25400">
                <a:srgbClr val="000000">
                  <a:alpha val="49803"/>
                </a:srgbClr>
              </a:outerShdw>
            </a:effectLst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 Light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206" name="Google Shape;206;p19"/>
            <p:cNvSpPr/>
            <p:nvPr/>
          </p:nvSpPr>
          <p:spPr>
            <a:xfrm>
              <a:off x="274638" y="0"/>
              <a:ext cx="132557" cy="132557"/>
            </a:xfrm>
            <a:prstGeom prst="ellipse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  <a:effectLst>
              <a:outerShdw blurRad="38100" rotWithShape="0" dir="5400000" dist="25400">
                <a:srgbClr val="000000">
                  <a:alpha val="49803"/>
                </a:srgbClr>
              </a:outerShdw>
            </a:effectLst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 Light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207" name="Google Shape;207;p19"/>
            <p:cNvSpPr/>
            <p:nvPr/>
          </p:nvSpPr>
          <p:spPr>
            <a:xfrm>
              <a:off x="491871" y="0"/>
              <a:ext cx="132557" cy="132557"/>
            </a:xfrm>
            <a:prstGeom prst="ellipse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  <a:effectLst>
              <a:outerShdw blurRad="38100" rotWithShape="0" dir="5400000" dist="25400">
                <a:srgbClr val="000000">
                  <a:alpha val="49803"/>
                </a:srgbClr>
              </a:outerShdw>
            </a:effectLst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 Light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208" name="Google Shape;208;p19"/>
            <p:cNvSpPr/>
            <p:nvPr/>
          </p:nvSpPr>
          <p:spPr>
            <a:xfrm>
              <a:off x="770786" y="73065"/>
              <a:ext cx="132557" cy="132557"/>
            </a:xfrm>
            <a:prstGeom prst="ellipse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  <a:effectLst>
              <a:outerShdw blurRad="38100" rotWithShape="0" dir="5400000" dist="25400">
                <a:srgbClr val="000000">
                  <a:alpha val="49803"/>
                </a:srgbClr>
              </a:outerShdw>
            </a:effectLst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 Light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</p:grpSp>
      <p:grpSp>
        <p:nvGrpSpPr>
          <p:cNvPr id="209" name="Google Shape;209;p19"/>
          <p:cNvGrpSpPr/>
          <p:nvPr/>
        </p:nvGrpSpPr>
        <p:grpSpPr>
          <a:xfrm>
            <a:off x="1235650" y="3885262"/>
            <a:ext cx="1362479" cy="1607101"/>
            <a:chOff x="-1" y="-1"/>
            <a:chExt cx="1362478" cy="1607100"/>
          </a:xfrm>
        </p:grpSpPr>
        <p:sp>
          <p:nvSpPr>
            <p:cNvPr id="210" name="Google Shape;210;p19"/>
            <p:cNvSpPr/>
            <p:nvPr/>
          </p:nvSpPr>
          <p:spPr>
            <a:xfrm>
              <a:off x="502587" y="-1"/>
              <a:ext cx="623855" cy="579392"/>
            </a:xfrm>
            <a:custGeom>
              <a:rect b="b" l="l" r="r" t="t"/>
              <a:pathLst>
                <a:path extrusionOk="0" h="120000" w="120000">
                  <a:moveTo>
                    <a:pt x="66609" y="120000"/>
                  </a:moveTo>
                  <a:cubicBezTo>
                    <a:pt x="-37396" y="13956"/>
                    <a:pt x="-19601" y="-21802"/>
                    <a:pt x="120000" y="12716"/>
                  </a:cubicBezTo>
                </a:path>
              </a:pathLst>
            </a:custGeom>
            <a:noFill/>
            <a:ln cap="flat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 Light"/>
                <a:buNone/>
              </a:pPr>
              <a:r>
                <a:t/>
              </a:r>
              <a:endPara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211" name="Google Shape;211;p19"/>
            <p:cNvSpPr/>
            <p:nvPr/>
          </p:nvSpPr>
          <p:spPr>
            <a:xfrm>
              <a:off x="537994" y="566134"/>
              <a:ext cx="824483" cy="615179"/>
            </a:xfrm>
            <a:custGeom>
              <a:rect b="b" l="l" r="r" t="t"/>
              <a:pathLst>
                <a:path extrusionOk="0" h="120000" w="120000">
                  <a:moveTo>
                    <a:pt x="0" y="108614"/>
                  </a:moveTo>
                  <a:cubicBezTo>
                    <a:pt x="144334" y="140846"/>
                    <a:pt x="158464" y="104643"/>
                    <a:pt x="42396" y="0"/>
                  </a:cubicBezTo>
                </a:path>
              </a:pathLst>
            </a:custGeom>
            <a:noFill/>
            <a:ln cap="flat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 Light"/>
                <a:buNone/>
              </a:pPr>
              <a:r>
                <a:t/>
              </a:r>
              <a:endPara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212" name="Google Shape;212;p19"/>
            <p:cNvSpPr/>
            <p:nvPr/>
          </p:nvSpPr>
          <p:spPr>
            <a:xfrm>
              <a:off x="-1" y="1122853"/>
              <a:ext cx="575303" cy="484246"/>
            </a:xfrm>
            <a:custGeom>
              <a:rect b="b" l="l" r="r" t="t"/>
              <a:pathLst>
                <a:path extrusionOk="0" h="120000" w="120000">
                  <a:moveTo>
                    <a:pt x="100280" y="120000"/>
                  </a:moveTo>
                  <a:cubicBezTo>
                    <a:pt x="-39704" y="32182"/>
                    <a:pt x="-33131" y="-7433"/>
                    <a:pt x="120000" y="1144"/>
                  </a:cubicBezTo>
                </a:path>
              </a:pathLst>
            </a:custGeom>
            <a:noFill/>
            <a:ln cap="flat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 Light"/>
                <a:buNone/>
              </a:pPr>
              <a:r>
                <a:t/>
              </a:r>
              <a:endPara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</p:grpSp>
      <p:grpSp>
        <p:nvGrpSpPr>
          <p:cNvPr id="213" name="Google Shape;213;p19"/>
          <p:cNvGrpSpPr/>
          <p:nvPr/>
        </p:nvGrpSpPr>
        <p:grpSpPr>
          <a:xfrm rot="1961160">
            <a:off x="1222950" y="6836770"/>
            <a:ext cx="1362479" cy="1607101"/>
            <a:chOff x="-1" y="-1"/>
            <a:chExt cx="1362478" cy="1607100"/>
          </a:xfrm>
        </p:grpSpPr>
        <p:sp>
          <p:nvSpPr>
            <p:cNvPr id="214" name="Google Shape;214;p19"/>
            <p:cNvSpPr/>
            <p:nvPr/>
          </p:nvSpPr>
          <p:spPr>
            <a:xfrm>
              <a:off x="502587" y="-1"/>
              <a:ext cx="623855" cy="579392"/>
            </a:xfrm>
            <a:custGeom>
              <a:rect b="b" l="l" r="r" t="t"/>
              <a:pathLst>
                <a:path extrusionOk="0" h="120000" w="120000">
                  <a:moveTo>
                    <a:pt x="66609" y="120000"/>
                  </a:moveTo>
                  <a:cubicBezTo>
                    <a:pt x="-37396" y="13956"/>
                    <a:pt x="-19601" y="-21802"/>
                    <a:pt x="120000" y="12716"/>
                  </a:cubicBezTo>
                </a:path>
              </a:pathLst>
            </a:custGeom>
            <a:noFill/>
            <a:ln cap="flat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 Light"/>
                <a:buNone/>
              </a:pPr>
              <a:r>
                <a:t/>
              </a:r>
              <a:endPara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215" name="Google Shape;215;p19"/>
            <p:cNvSpPr/>
            <p:nvPr/>
          </p:nvSpPr>
          <p:spPr>
            <a:xfrm>
              <a:off x="537994" y="566134"/>
              <a:ext cx="824483" cy="615179"/>
            </a:xfrm>
            <a:custGeom>
              <a:rect b="b" l="l" r="r" t="t"/>
              <a:pathLst>
                <a:path extrusionOk="0" h="120000" w="120000">
                  <a:moveTo>
                    <a:pt x="0" y="108614"/>
                  </a:moveTo>
                  <a:cubicBezTo>
                    <a:pt x="144334" y="140846"/>
                    <a:pt x="158464" y="104643"/>
                    <a:pt x="42396" y="0"/>
                  </a:cubicBezTo>
                </a:path>
              </a:pathLst>
            </a:custGeom>
            <a:noFill/>
            <a:ln cap="flat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 Light"/>
                <a:buNone/>
              </a:pPr>
              <a:r>
                <a:t/>
              </a:r>
              <a:endPara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216" name="Google Shape;216;p19"/>
            <p:cNvSpPr/>
            <p:nvPr/>
          </p:nvSpPr>
          <p:spPr>
            <a:xfrm>
              <a:off x="-1" y="1122853"/>
              <a:ext cx="575303" cy="484246"/>
            </a:xfrm>
            <a:custGeom>
              <a:rect b="b" l="l" r="r" t="t"/>
              <a:pathLst>
                <a:path extrusionOk="0" h="120000" w="120000">
                  <a:moveTo>
                    <a:pt x="100280" y="120000"/>
                  </a:moveTo>
                  <a:cubicBezTo>
                    <a:pt x="-39704" y="32182"/>
                    <a:pt x="-33131" y="-7433"/>
                    <a:pt x="120000" y="1144"/>
                  </a:cubicBezTo>
                </a:path>
              </a:pathLst>
            </a:custGeom>
            <a:noFill/>
            <a:ln cap="flat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 Light"/>
                <a:buNone/>
              </a:pPr>
              <a:r>
                <a:t/>
              </a:r>
              <a:endPara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</p:grpSp>
      <p:sp>
        <p:nvSpPr>
          <p:cNvPr id="217" name="Google Shape;217;p19"/>
          <p:cNvSpPr/>
          <p:nvPr/>
        </p:nvSpPr>
        <p:spPr>
          <a:xfrm>
            <a:off x="2400657" y="7964558"/>
            <a:ext cx="368504" cy="6477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Helvetica Neue Light"/>
              <a:buNone/>
            </a:pPr>
            <a:r>
              <a:rPr b="0" i="0" lang="en-US" sz="3600" u="none" cap="none" strike="noStrike">
                <a:solidFill>
                  <a:schemeClr val="accen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2</a:t>
            </a:r>
            <a:endParaRPr/>
          </a:p>
        </p:txBody>
      </p:sp>
      <p:sp>
        <p:nvSpPr>
          <p:cNvPr id="218" name="Google Shape;218;p19"/>
          <p:cNvSpPr/>
          <p:nvPr/>
        </p:nvSpPr>
        <p:spPr>
          <a:xfrm>
            <a:off x="1514231" y="4364962"/>
            <a:ext cx="368504" cy="6477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Helvetica Neue Light"/>
              <a:buNone/>
            </a:pPr>
            <a:r>
              <a:rPr b="0" i="0" lang="en-US" sz="3600" u="none" cap="none" strike="noStrike">
                <a:solidFill>
                  <a:schemeClr val="accen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4</a:t>
            </a:r>
            <a:endParaRPr/>
          </a:p>
        </p:txBody>
      </p:sp>
      <p:sp>
        <p:nvSpPr>
          <p:cNvPr id="219" name="Google Shape;219;p19"/>
          <p:cNvSpPr/>
          <p:nvPr/>
        </p:nvSpPr>
        <p:spPr>
          <a:xfrm>
            <a:off x="5441061" y="454689"/>
            <a:ext cx="3077717" cy="711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-US" sz="4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RIF Docking</a:t>
            </a:r>
            <a:endParaRPr/>
          </a:p>
        </p:txBody>
      </p:sp>
      <p:sp>
        <p:nvSpPr>
          <p:cNvPr id="220" name="Google Shape;220;p19"/>
          <p:cNvSpPr/>
          <p:nvPr/>
        </p:nvSpPr>
        <p:spPr>
          <a:xfrm>
            <a:off x="8588388" y="2689944"/>
            <a:ext cx="3519527" cy="22606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kinda like docking into a 6D density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but in addition, also store rotamers in RIF:</a:t>
            </a:r>
            <a:endParaRPr/>
          </a:p>
        </p:txBody>
      </p:sp>
      <p:graphicFrame>
        <p:nvGraphicFramePr>
          <p:cNvPr id="221" name="Google Shape;221;p19"/>
          <p:cNvGraphicFramePr/>
          <p:nvPr/>
        </p:nvGraphicFramePr>
        <p:xfrm>
          <a:off x="9779586" y="5560591"/>
          <a:ext cx="3000000" cy="3000000"/>
        </p:xfrm>
        <a:graphic>
          <a:graphicData uri="http://schemas.openxmlformats.org/drawingml/2006/table">
            <a:tbl>
              <a:tblPr bandRow="1">
                <a:noFill/>
                <a:tableStyleId>{CB35DA07-A2C3-40B2-93AC-DFCDD21220A6}</a:tableStyleId>
              </a:tblPr>
              <a:tblGrid>
                <a:gridCol w="974475"/>
                <a:gridCol w="974475"/>
              </a:tblGrid>
              <a:tr h="351200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Helvetica Neue"/>
                        <a:buNone/>
                      </a:pPr>
                      <a:r>
                        <a:rPr b="1" lang="en-US" sz="2000" u="none" cap="none" strike="noStrike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RIF</a:t>
                      </a:r>
                      <a:endParaRPr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chemeClr val="accent1"/>
                    </a:solidFill>
                  </a:tcPr>
                </a:tc>
                <a:tc hMerge="1"/>
              </a:tr>
              <a:tr h="351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Helvetica Neue"/>
                        <a:buNone/>
                      </a:pPr>
                      <a:r>
                        <a:rPr b="1" lang="en-US" sz="2000" u="none" cap="none" strike="noStrike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ROT#</a:t>
                      </a:r>
                      <a:endParaRPr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Helvetica Neue"/>
                        <a:buNone/>
                      </a:pPr>
                      <a:r>
                        <a:rPr b="1" lang="en-US" sz="2000" u="none" cap="none" strike="noStrike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Score </a:t>
                      </a:r>
                      <a:endParaRPr/>
                    </a:p>
                  </a:txBody>
                  <a:tcPr marT="50800" marB="50800" marR="50800" marL="50800" anchor="ctr">
                    <a:lnR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chemeClr val="accent1"/>
                    </a:solidFill>
                  </a:tcPr>
                </a:tc>
              </a:tr>
              <a:tr h="351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Helvetica Neue Light"/>
                        <a:buNone/>
                      </a:pPr>
                      <a:r>
                        <a:rPr lang="en-US" sz="2000" u="none" cap="none" strike="noStrike"/>
                        <a:t>7</a:t>
                      </a:r>
                      <a:endParaRPr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Helvetica Neue Light"/>
                        <a:buNone/>
                      </a:pPr>
                      <a:r>
                        <a:rPr lang="en-US" sz="2000" u="none" cap="none" strike="noStrike"/>
                        <a:t>-3.14</a:t>
                      </a:r>
                      <a:endParaRPr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1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Helvetica Neue Light"/>
                        <a:buNone/>
                      </a:pPr>
                      <a:r>
                        <a:rPr lang="en-US" sz="2000" u="none" cap="none" strike="noStrike"/>
                        <a:t>392</a:t>
                      </a:r>
                      <a:endParaRPr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Helvetica Neue Light"/>
                        <a:buNone/>
                      </a:pPr>
                      <a:r>
                        <a:rPr lang="en-US" sz="2000" u="none" cap="none" strike="noStrike"/>
                        <a:t>-2.718</a:t>
                      </a:r>
                      <a:endParaRPr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1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Helvetica Neue Light"/>
                        <a:buNone/>
                      </a:pPr>
                      <a:r>
                        <a:rPr lang="en-US" sz="2000" u="none" cap="none" strike="noStrike"/>
                        <a:t>81</a:t>
                      </a:r>
                      <a:endParaRPr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Helvetica Neue Light"/>
                        <a:buNone/>
                      </a:pPr>
                      <a:r>
                        <a:rPr lang="en-US" sz="2000" u="none" cap="none" strike="noStrike"/>
                        <a:t>-1.3</a:t>
                      </a:r>
                      <a:endParaRPr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1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Helvetica Neue Light"/>
                        <a:buNone/>
                      </a:pPr>
                      <a:r>
                        <a:rPr lang="en-US" sz="2000" u="none" cap="none" strike="noStrike"/>
                        <a:t>13</a:t>
                      </a:r>
                      <a:endParaRPr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Helvetica Neue Light"/>
                        <a:buNone/>
                      </a:pPr>
                      <a:r>
                        <a:rPr lang="en-US" sz="2000" u="none" cap="none" strike="noStrike"/>
                        <a:t>-1.0</a:t>
                      </a:r>
                      <a:endParaRPr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22" name="Google Shape;222;p19"/>
          <p:cNvSpPr/>
          <p:nvPr/>
        </p:nvSpPr>
        <p:spPr>
          <a:xfrm>
            <a:off x="1415618" y="8816558"/>
            <a:ext cx="10566808" cy="6477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current tech can handle billions of inverse rotamers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46"/>
          <p:cNvSpPr/>
          <p:nvPr/>
        </p:nvSpPr>
        <p:spPr>
          <a:xfrm>
            <a:off x="5348361" y="457200"/>
            <a:ext cx="2018781" cy="62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THANKS!</a:t>
            </a:r>
            <a:endParaRPr/>
          </a:p>
        </p:txBody>
      </p:sp>
      <p:sp>
        <p:nvSpPr>
          <p:cNvPr id="812" name="Google Shape;812;p46"/>
          <p:cNvSpPr/>
          <p:nvPr/>
        </p:nvSpPr>
        <p:spPr>
          <a:xfrm>
            <a:off x="5429708" y="1225550"/>
            <a:ext cx="2465711" cy="791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-US" sz="36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Beta Testers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t/>
            </a:r>
            <a:endParaRPr b="0" i="0" sz="3600" u="sng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Ralph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Jaiyi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Gerard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Benjamin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t/>
            </a:r>
            <a:endParaRPr b="0" i="0" sz="36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Jorge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Franziska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Danny</a:t>
            </a:r>
            <a:endParaRPr/>
          </a:p>
        </p:txBody>
      </p:sp>
      <p:sp>
        <p:nvSpPr>
          <p:cNvPr id="813" name="Google Shape;813;p46"/>
          <p:cNvSpPr/>
          <p:nvPr/>
        </p:nvSpPr>
        <p:spPr>
          <a:xfrm>
            <a:off x="1617426" y="869950"/>
            <a:ext cx="3572323" cy="687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-US" sz="36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Ideas &amp;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-US" sz="36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Discussion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t/>
            </a:r>
            <a:endParaRPr b="0" i="0" sz="3600" u="sng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Alex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Jorge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Daniel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Scott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DB</a:t>
            </a:r>
            <a:endParaRPr/>
          </a:p>
        </p:txBody>
      </p:sp>
      <p:sp>
        <p:nvSpPr>
          <p:cNvPr id="814" name="Google Shape;814;p46"/>
          <p:cNvSpPr/>
          <p:nvPr/>
        </p:nvSpPr>
        <p:spPr>
          <a:xfrm>
            <a:off x="9265108" y="-666750"/>
            <a:ext cx="2790305" cy="791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-US" sz="36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I forget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t/>
            </a:r>
            <a:endParaRPr b="0" i="0" sz="3600" u="sng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lots of people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8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p47"/>
          <p:cNvSpPr/>
          <p:nvPr/>
        </p:nvSpPr>
        <p:spPr>
          <a:xfrm>
            <a:off x="4383099" y="3403600"/>
            <a:ext cx="4645002" cy="11938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-US" sz="3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 little more detail…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-US" sz="3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(optional)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48"/>
          <p:cNvSpPr txBox="1"/>
          <p:nvPr>
            <p:ph type="title"/>
          </p:nvPr>
        </p:nvSpPr>
        <p:spPr>
          <a:xfrm>
            <a:off x="952500" y="241300"/>
            <a:ext cx="11099800" cy="997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-US" sz="4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What is a RIF?</a:t>
            </a:r>
            <a:endParaRPr/>
          </a:p>
        </p:txBody>
      </p:sp>
      <p:pic>
        <p:nvPicPr>
          <p:cNvPr id="825" name="Google Shape;825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53285" y="4982216"/>
            <a:ext cx="7557677" cy="5238845"/>
          </a:xfrm>
          <a:prstGeom prst="rect">
            <a:avLst/>
          </a:prstGeom>
          <a:noFill/>
          <a:ln>
            <a:noFill/>
          </a:ln>
        </p:spPr>
      </p:pic>
      <p:sp>
        <p:nvSpPr>
          <p:cNvPr id="826" name="Google Shape;826;p48"/>
          <p:cNvSpPr txBox="1"/>
          <p:nvPr>
            <p:ph idx="1" type="body"/>
          </p:nvPr>
        </p:nvSpPr>
        <p:spPr>
          <a:xfrm>
            <a:off x="1117600" y="1085304"/>
            <a:ext cx="11099800" cy="3283496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-345722" lvl="0" marL="34572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 Light"/>
              <a:buChar char="•"/>
            </a:pPr>
            <a:r>
              <a:rPr b="0" i="0" lang="en-US" sz="2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contain ~10 billion inverse rotamers</a:t>
            </a:r>
            <a:endParaRPr/>
          </a:p>
          <a:p>
            <a:pPr indent="-345722" lvl="0" marL="345722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 Light"/>
              <a:buChar char="•"/>
            </a:pPr>
            <a:r>
              <a:rPr b="0" i="0" lang="en-US" sz="2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store (approx.):  score v. tgt  +  bb position  +  rotamer id</a:t>
            </a:r>
            <a:endParaRPr/>
          </a:p>
          <a:p>
            <a:pPr indent="-345722" lvl="0" marL="345722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 Light"/>
              <a:buChar char="•"/>
            </a:pPr>
            <a:r>
              <a:rPr b="0" i="0" lang="en-US" sz="2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logically, like a giant set of hotspots (but less picky)</a:t>
            </a:r>
            <a:endParaRPr/>
          </a:p>
        </p:txBody>
      </p:sp>
      <p:pic>
        <p:nvPicPr>
          <p:cNvPr id="827" name="Google Shape;827;p48"/>
          <p:cNvPicPr preferRelativeResize="0"/>
          <p:nvPr/>
        </p:nvPicPr>
        <p:blipFill rotWithShape="1">
          <a:blip r:embed="rId4">
            <a:alphaModFix/>
          </a:blip>
          <a:srcRect b="9705" l="5973" r="12544" t="3585"/>
          <a:stretch/>
        </p:blipFill>
        <p:spPr>
          <a:xfrm>
            <a:off x="1276950" y="4673486"/>
            <a:ext cx="5023031" cy="5216923"/>
          </a:xfrm>
          <a:custGeom>
            <a:rect b="b" l="l" r="r" t="t"/>
            <a:pathLst>
              <a:path extrusionOk="0" h="120000" w="120000">
                <a:moveTo>
                  <a:pt x="47864" y="0"/>
                </a:moveTo>
                <a:cubicBezTo>
                  <a:pt x="47457" y="0"/>
                  <a:pt x="47491" y="305"/>
                  <a:pt x="48054" y="1788"/>
                </a:cubicBezTo>
                <a:cubicBezTo>
                  <a:pt x="48322" y="2494"/>
                  <a:pt x="48724" y="3700"/>
                  <a:pt x="48947" y="4472"/>
                </a:cubicBezTo>
                <a:cubicBezTo>
                  <a:pt x="49293" y="5688"/>
                  <a:pt x="49282" y="5900"/>
                  <a:pt x="48897" y="6044"/>
                </a:cubicBezTo>
                <a:cubicBezTo>
                  <a:pt x="48250" y="6283"/>
                  <a:pt x="47111" y="5122"/>
                  <a:pt x="46520" y="3622"/>
                </a:cubicBezTo>
                <a:cubicBezTo>
                  <a:pt x="46235" y="2911"/>
                  <a:pt x="45816" y="2338"/>
                  <a:pt x="45576" y="2338"/>
                </a:cubicBezTo>
                <a:cubicBezTo>
                  <a:pt x="45046" y="2338"/>
                  <a:pt x="45035" y="2411"/>
                  <a:pt x="45576" y="3661"/>
                </a:cubicBezTo>
                <a:cubicBezTo>
                  <a:pt x="45989" y="4605"/>
                  <a:pt x="45978" y="4688"/>
                  <a:pt x="45409" y="4983"/>
                </a:cubicBezTo>
                <a:cubicBezTo>
                  <a:pt x="44912" y="5238"/>
                  <a:pt x="44812" y="5544"/>
                  <a:pt x="44879" y="6583"/>
                </a:cubicBezTo>
                <a:cubicBezTo>
                  <a:pt x="44923" y="7288"/>
                  <a:pt x="44862" y="7955"/>
                  <a:pt x="44745" y="8072"/>
                </a:cubicBezTo>
                <a:cubicBezTo>
                  <a:pt x="44460" y="8344"/>
                  <a:pt x="42423" y="6433"/>
                  <a:pt x="42423" y="5888"/>
                </a:cubicBezTo>
                <a:cubicBezTo>
                  <a:pt x="42423" y="5405"/>
                  <a:pt x="41547" y="4694"/>
                  <a:pt x="40944" y="4683"/>
                </a:cubicBezTo>
                <a:cubicBezTo>
                  <a:pt x="40654" y="4677"/>
                  <a:pt x="40593" y="4888"/>
                  <a:pt x="40727" y="5405"/>
                </a:cubicBezTo>
                <a:cubicBezTo>
                  <a:pt x="40928" y="6194"/>
                  <a:pt x="40202" y="7888"/>
                  <a:pt x="39655" y="7888"/>
                </a:cubicBezTo>
                <a:cubicBezTo>
                  <a:pt x="39477" y="7888"/>
                  <a:pt x="39259" y="7622"/>
                  <a:pt x="39170" y="7305"/>
                </a:cubicBezTo>
                <a:cubicBezTo>
                  <a:pt x="38958" y="6516"/>
                  <a:pt x="38528" y="6561"/>
                  <a:pt x="38193" y="7405"/>
                </a:cubicBezTo>
                <a:cubicBezTo>
                  <a:pt x="37870" y="8222"/>
                  <a:pt x="37122" y="8572"/>
                  <a:pt x="36726" y="8088"/>
                </a:cubicBezTo>
                <a:cubicBezTo>
                  <a:pt x="36564" y="7894"/>
                  <a:pt x="36274" y="7238"/>
                  <a:pt x="36067" y="6627"/>
                </a:cubicBezTo>
                <a:cubicBezTo>
                  <a:pt x="35866" y="6016"/>
                  <a:pt x="35531" y="5561"/>
                  <a:pt x="35336" y="5622"/>
                </a:cubicBezTo>
                <a:cubicBezTo>
                  <a:pt x="34783" y="5800"/>
                  <a:pt x="34761" y="7144"/>
                  <a:pt x="35291" y="8361"/>
                </a:cubicBezTo>
                <a:cubicBezTo>
                  <a:pt x="35743" y="9405"/>
                  <a:pt x="35743" y="9505"/>
                  <a:pt x="35252" y="9850"/>
                </a:cubicBezTo>
                <a:cubicBezTo>
                  <a:pt x="34962" y="10055"/>
                  <a:pt x="34633" y="10216"/>
                  <a:pt x="34521" y="10216"/>
                </a:cubicBezTo>
                <a:cubicBezTo>
                  <a:pt x="34415" y="10216"/>
                  <a:pt x="33729" y="9477"/>
                  <a:pt x="32998" y="8572"/>
                </a:cubicBezTo>
                <a:cubicBezTo>
                  <a:pt x="30704" y="5738"/>
                  <a:pt x="30101" y="5150"/>
                  <a:pt x="29733" y="5366"/>
                </a:cubicBezTo>
                <a:cubicBezTo>
                  <a:pt x="29493" y="5511"/>
                  <a:pt x="29761" y="6055"/>
                  <a:pt x="30559" y="7066"/>
                </a:cubicBezTo>
                <a:cubicBezTo>
                  <a:pt x="31485" y="8233"/>
                  <a:pt x="31686" y="8705"/>
                  <a:pt x="31524" y="9283"/>
                </a:cubicBezTo>
                <a:cubicBezTo>
                  <a:pt x="31374" y="9833"/>
                  <a:pt x="31111" y="10033"/>
                  <a:pt x="30492" y="10061"/>
                </a:cubicBezTo>
                <a:cubicBezTo>
                  <a:pt x="30034" y="10077"/>
                  <a:pt x="29499" y="9988"/>
                  <a:pt x="29298" y="9866"/>
                </a:cubicBezTo>
                <a:cubicBezTo>
                  <a:pt x="29080" y="9738"/>
                  <a:pt x="28734" y="9894"/>
                  <a:pt x="28444" y="10261"/>
                </a:cubicBezTo>
                <a:cubicBezTo>
                  <a:pt x="27975" y="10855"/>
                  <a:pt x="27936" y="10822"/>
                  <a:pt x="27021" y="8938"/>
                </a:cubicBezTo>
                <a:cubicBezTo>
                  <a:pt x="26457" y="7772"/>
                  <a:pt x="25894" y="7011"/>
                  <a:pt x="25609" y="7011"/>
                </a:cubicBezTo>
                <a:cubicBezTo>
                  <a:pt x="24990" y="7011"/>
                  <a:pt x="25001" y="7038"/>
                  <a:pt x="26055" y="9055"/>
                </a:cubicBezTo>
                <a:cubicBezTo>
                  <a:pt x="26842" y="10555"/>
                  <a:pt x="26915" y="10888"/>
                  <a:pt x="26586" y="11411"/>
                </a:cubicBezTo>
                <a:cubicBezTo>
                  <a:pt x="26245" y="11955"/>
                  <a:pt x="26323" y="12111"/>
                  <a:pt x="27356" y="12955"/>
                </a:cubicBezTo>
                <a:cubicBezTo>
                  <a:pt x="28567" y="13938"/>
                  <a:pt x="28567" y="14411"/>
                  <a:pt x="27367" y="14122"/>
                </a:cubicBezTo>
                <a:cubicBezTo>
                  <a:pt x="26971" y="14027"/>
                  <a:pt x="26457" y="14105"/>
                  <a:pt x="26217" y="14294"/>
                </a:cubicBezTo>
                <a:cubicBezTo>
                  <a:pt x="25665" y="14738"/>
                  <a:pt x="24660" y="14255"/>
                  <a:pt x="24387" y="13427"/>
                </a:cubicBezTo>
                <a:cubicBezTo>
                  <a:pt x="24180" y="12794"/>
                  <a:pt x="23326" y="12616"/>
                  <a:pt x="23338" y="13211"/>
                </a:cubicBezTo>
                <a:cubicBezTo>
                  <a:pt x="23338" y="13411"/>
                  <a:pt x="23594" y="13905"/>
                  <a:pt x="23912" y="14305"/>
                </a:cubicBezTo>
                <a:cubicBezTo>
                  <a:pt x="24342" y="14844"/>
                  <a:pt x="24409" y="15122"/>
                  <a:pt x="24158" y="15411"/>
                </a:cubicBezTo>
                <a:cubicBezTo>
                  <a:pt x="23896" y="15716"/>
                  <a:pt x="23561" y="15533"/>
                  <a:pt x="22512" y="14544"/>
                </a:cubicBezTo>
                <a:cubicBezTo>
                  <a:pt x="20865" y="12983"/>
                  <a:pt x="20279" y="13194"/>
                  <a:pt x="19839" y="15500"/>
                </a:cubicBezTo>
                <a:cubicBezTo>
                  <a:pt x="19459" y="17455"/>
                  <a:pt x="19247" y="17794"/>
                  <a:pt x="18483" y="17600"/>
                </a:cubicBezTo>
                <a:cubicBezTo>
                  <a:pt x="17779" y="17422"/>
                  <a:pt x="17768" y="17500"/>
                  <a:pt x="18176" y="19583"/>
                </a:cubicBezTo>
                <a:cubicBezTo>
                  <a:pt x="18343" y="20438"/>
                  <a:pt x="18371" y="21238"/>
                  <a:pt x="18237" y="21372"/>
                </a:cubicBezTo>
                <a:cubicBezTo>
                  <a:pt x="18097" y="21500"/>
                  <a:pt x="17618" y="21238"/>
                  <a:pt x="17171" y="20788"/>
                </a:cubicBezTo>
                <a:cubicBezTo>
                  <a:pt x="16535" y="20150"/>
                  <a:pt x="16323" y="19566"/>
                  <a:pt x="16167" y="18155"/>
                </a:cubicBezTo>
                <a:cubicBezTo>
                  <a:pt x="16033" y="16888"/>
                  <a:pt x="15837" y="16350"/>
                  <a:pt x="15542" y="16350"/>
                </a:cubicBezTo>
                <a:cubicBezTo>
                  <a:pt x="15196" y="16350"/>
                  <a:pt x="15162" y="16766"/>
                  <a:pt x="15324" y="18505"/>
                </a:cubicBezTo>
                <a:cubicBezTo>
                  <a:pt x="15581" y="21238"/>
                  <a:pt x="15162" y="21583"/>
                  <a:pt x="14012" y="19583"/>
                </a:cubicBezTo>
                <a:cubicBezTo>
                  <a:pt x="13555" y="18772"/>
                  <a:pt x="13002" y="18105"/>
                  <a:pt x="12790" y="18100"/>
                </a:cubicBezTo>
                <a:cubicBezTo>
                  <a:pt x="12277" y="18094"/>
                  <a:pt x="12316" y="18716"/>
                  <a:pt x="12885" y="19500"/>
                </a:cubicBezTo>
                <a:cubicBezTo>
                  <a:pt x="13315" y="20088"/>
                  <a:pt x="13320" y="20166"/>
                  <a:pt x="12885" y="20327"/>
                </a:cubicBezTo>
                <a:cubicBezTo>
                  <a:pt x="12584" y="20444"/>
                  <a:pt x="12439" y="20783"/>
                  <a:pt x="12489" y="21272"/>
                </a:cubicBezTo>
                <a:cubicBezTo>
                  <a:pt x="12556" y="21916"/>
                  <a:pt x="12455" y="22033"/>
                  <a:pt x="11881" y="21955"/>
                </a:cubicBezTo>
                <a:cubicBezTo>
                  <a:pt x="11038" y="21844"/>
                  <a:pt x="11044" y="21827"/>
                  <a:pt x="11948" y="24244"/>
                </a:cubicBezTo>
                <a:cubicBezTo>
                  <a:pt x="12801" y="26516"/>
                  <a:pt x="12673" y="26811"/>
                  <a:pt x="10675" y="27066"/>
                </a:cubicBezTo>
                <a:cubicBezTo>
                  <a:pt x="9838" y="27177"/>
                  <a:pt x="9403" y="27088"/>
                  <a:pt x="9113" y="26750"/>
                </a:cubicBezTo>
                <a:cubicBezTo>
                  <a:pt x="8689" y="26255"/>
                  <a:pt x="7874" y="26111"/>
                  <a:pt x="7874" y="26527"/>
                </a:cubicBezTo>
                <a:cubicBezTo>
                  <a:pt x="7874" y="26666"/>
                  <a:pt x="8142" y="27005"/>
                  <a:pt x="8471" y="27294"/>
                </a:cubicBezTo>
                <a:cubicBezTo>
                  <a:pt x="8800" y="27583"/>
                  <a:pt x="8995" y="27933"/>
                  <a:pt x="8906" y="28072"/>
                </a:cubicBezTo>
                <a:cubicBezTo>
                  <a:pt x="8817" y="28211"/>
                  <a:pt x="9001" y="28316"/>
                  <a:pt x="9319" y="28316"/>
                </a:cubicBezTo>
                <a:cubicBezTo>
                  <a:pt x="9643" y="28316"/>
                  <a:pt x="10279" y="28661"/>
                  <a:pt x="10737" y="29066"/>
                </a:cubicBezTo>
                <a:cubicBezTo>
                  <a:pt x="11412" y="29666"/>
                  <a:pt x="11496" y="29877"/>
                  <a:pt x="11200" y="30227"/>
                </a:cubicBezTo>
                <a:cubicBezTo>
                  <a:pt x="10915" y="30555"/>
                  <a:pt x="10910" y="30750"/>
                  <a:pt x="11189" y="31072"/>
                </a:cubicBezTo>
                <a:cubicBezTo>
                  <a:pt x="11479" y="31411"/>
                  <a:pt x="11417" y="31561"/>
                  <a:pt x="10893" y="31833"/>
                </a:cubicBezTo>
                <a:cubicBezTo>
                  <a:pt x="10407" y="32083"/>
                  <a:pt x="10290" y="32344"/>
                  <a:pt x="10424" y="32855"/>
                </a:cubicBezTo>
                <a:cubicBezTo>
                  <a:pt x="10770" y="34188"/>
                  <a:pt x="10028" y="33844"/>
                  <a:pt x="8499" y="31972"/>
                </a:cubicBezTo>
                <a:cubicBezTo>
                  <a:pt x="7025" y="30161"/>
                  <a:pt x="6356" y="29672"/>
                  <a:pt x="6356" y="30400"/>
                </a:cubicBezTo>
                <a:cubicBezTo>
                  <a:pt x="6356" y="30583"/>
                  <a:pt x="6825" y="31372"/>
                  <a:pt x="7405" y="32150"/>
                </a:cubicBezTo>
                <a:cubicBezTo>
                  <a:pt x="8393" y="33472"/>
                  <a:pt x="8426" y="33577"/>
                  <a:pt x="7902" y="33850"/>
                </a:cubicBezTo>
                <a:cubicBezTo>
                  <a:pt x="7466" y="34072"/>
                  <a:pt x="7215" y="34005"/>
                  <a:pt x="6802" y="33566"/>
                </a:cubicBezTo>
                <a:cubicBezTo>
                  <a:pt x="6255" y="32988"/>
                  <a:pt x="5139" y="32772"/>
                  <a:pt x="5139" y="33250"/>
                </a:cubicBezTo>
                <a:cubicBezTo>
                  <a:pt x="5139" y="33388"/>
                  <a:pt x="5351" y="33666"/>
                  <a:pt x="5602" y="33866"/>
                </a:cubicBezTo>
                <a:cubicBezTo>
                  <a:pt x="5954" y="34144"/>
                  <a:pt x="5982" y="34333"/>
                  <a:pt x="5720" y="34633"/>
                </a:cubicBezTo>
                <a:cubicBezTo>
                  <a:pt x="5463" y="34933"/>
                  <a:pt x="5463" y="35150"/>
                  <a:pt x="5736" y="35466"/>
                </a:cubicBezTo>
                <a:cubicBezTo>
                  <a:pt x="6194" y="36000"/>
                  <a:pt x="5893" y="36500"/>
                  <a:pt x="5123" y="36500"/>
                </a:cubicBezTo>
                <a:cubicBezTo>
                  <a:pt x="4163" y="36500"/>
                  <a:pt x="4447" y="37022"/>
                  <a:pt x="5759" y="37666"/>
                </a:cubicBezTo>
                <a:cubicBezTo>
                  <a:pt x="6986" y="38272"/>
                  <a:pt x="7120" y="38833"/>
                  <a:pt x="6032" y="38833"/>
                </a:cubicBezTo>
                <a:cubicBezTo>
                  <a:pt x="5708" y="38833"/>
                  <a:pt x="5446" y="38938"/>
                  <a:pt x="5446" y="39072"/>
                </a:cubicBezTo>
                <a:cubicBezTo>
                  <a:pt x="5446" y="39205"/>
                  <a:pt x="6406" y="39433"/>
                  <a:pt x="7578" y="39583"/>
                </a:cubicBezTo>
                <a:cubicBezTo>
                  <a:pt x="8750" y="39733"/>
                  <a:pt x="9743" y="39988"/>
                  <a:pt x="9777" y="40150"/>
                </a:cubicBezTo>
                <a:cubicBezTo>
                  <a:pt x="9810" y="40311"/>
                  <a:pt x="9007" y="40472"/>
                  <a:pt x="7946" y="40522"/>
                </a:cubicBezTo>
                <a:cubicBezTo>
                  <a:pt x="6903" y="40572"/>
                  <a:pt x="6049" y="40722"/>
                  <a:pt x="6049" y="40850"/>
                </a:cubicBezTo>
                <a:cubicBezTo>
                  <a:pt x="6049" y="40983"/>
                  <a:pt x="6551" y="41588"/>
                  <a:pt x="7148" y="42205"/>
                </a:cubicBezTo>
                <a:lnTo>
                  <a:pt x="8242" y="43316"/>
                </a:lnTo>
                <a:lnTo>
                  <a:pt x="7444" y="43872"/>
                </a:lnTo>
                <a:cubicBezTo>
                  <a:pt x="6596" y="44466"/>
                  <a:pt x="6389" y="45250"/>
                  <a:pt x="7076" y="45250"/>
                </a:cubicBezTo>
                <a:cubicBezTo>
                  <a:pt x="7305" y="45250"/>
                  <a:pt x="7662" y="45450"/>
                  <a:pt x="7863" y="45683"/>
                </a:cubicBezTo>
                <a:cubicBezTo>
                  <a:pt x="8063" y="45911"/>
                  <a:pt x="8716" y="46144"/>
                  <a:pt x="9330" y="46194"/>
                </a:cubicBezTo>
                <a:cubicBezTo>
                  <a:pt x="10273" y="46266"/>
                  <a:pt x="10430" y="46366"/>
                  <a:pt x="10357" y="46905"/>
                </a:cubicBezTo>
                <a:cubicBezTo>
                  <a:pt x="10307" y="47250"/>
                  <a:pt x="10413" y="47627"/>
                  <a:pt x="10592" y="47733"/>
                </a:cubicBezTo>
                <a:cubicBezTo>
                  <a:pt x="10770" y="47838"/>
                  <a:pt x="10831" y="48044"/>
                  <a:pt x="10737" y="48194"/>
                </a:cubicBezTo>
                <a:cubicBezTo>
                  <a:pt x="10441" y="48650"/>
                  <a:pt x="9074" y="48500"/>
                  <a:pt x="8220" y="47916"/>
                </a:cubicBezTo>
                <a:cubicBezTo>
                  <a:pt x="6925" y="47027"/>
                  <a:pt x="4230" y="45544"/>
                  <a:pt x="3917" y="45544"/>
                </a:cubicBezTo>
                <a:cubicBezTo>
                  <a:pt x="3069" y="45544"/>
                  <a:pt x="3861" y="46433"/>
                  <a:pt x="5569" y="47400"/>
                </a:cubicBezTo>
                <a:cubicBezTo>
                  <a:pt x="7120" y="48272"/>
                  <a:pt x="7472" y="48600"/>
                  <a:pt x="7349" y="49061"/>
                </a:cubicBezTo>
                <a:cubicBezTo>
                  <a:pt x="7215" y="49561"/>
                  <a:pt x="7305" y="49611"/>
                  <a:pt x="8136" y="49450"/>
                </a:cubicBezTo>
                <a:cubicBezTo>
                  <a:pt x="9336" y="49222"/>
                  <a:pt x="10190" y="49788"/>
                  <a:pt x="9626" y="50444"/>
                </a:cubicBezTo>
                <a:cubicBezTo>
                  <a:pt x="9062" y="51100"/>
                  <a:pt x="3409" y="50711"/>
                  <a:pt x="1947" y="49916"/>
                </a:cubicBezTo>
                <a:cubicBezTo>
                  <a:pt x="1361" y="49600"/>
                  <a:pt x="680" y="49344"/>
                  <a:pt x="435" y="49344"/>
                </a:cubicBezTo>
                <a:cubicBezTo>
                  <a:pt x="-306" y="49344"/>
                  <a:pt x="-61" y="49883"/>
                  <a:pt x="904" y="50366"/>
                </a:cubicBezTo>
                <a:cubicBezTo>
                  <a:pt x="1400" y="50611"/>
                  <a:pt x="1813" y="50950"/>
                  <a:pt x="1813" y="51105"/>
                </a:cubicBezTo>
                <a:cubicBezTo>
                  <a:pt x="1813" y="51261"/>
                  <a:pt x="2081" y="51388"/>
                  <a:pt x="2421" y="51388"/>
                </a:cubicBezTo>
                <a:cubicBezTo>
                  <a:pt x="2756" y="51388"/>
                  <a:pt x="4140" y="51922"/>
                  <a:pt x="5480" y="52572"/>
                </a:cubicBezTo>
                <a:cubicBezTo>
                  <a:pt x="7522" y="53561"/>
                  <a:pt x="7863" y="53827"/>
                  <a:pt x="7556" y="54177"/>
                </a:cubicBezTo>
                <a:cubicBezTo>
                  <a:pt x="7360" y="54411"/>
                  <a:pt x="7003" y="54600"/>
                  <a:pt x="6769" y="54600"/>
                </a:cubicBezTo>
                <a:cubicBezTo>
                  <a:pt x="6540" y="54600"/>
                  <a:pt x="6356" y="54800"/>
                  <a:pt x="6356" y="55038"/>
                </a:cubicBezTo>
                <a:cubicBezTo>
                  <a:pt x="6356" y="55594"/>
                  <a:pt x="6897" y="55594"/>
                  <a:pt x="8298" y="55027"/>
                </a:cubicBezTo>
                <a:cubicBezTo>
                  <a:pt x="9665" y="54477"/>
                  <a:pt x="9888" y="54594"/>
                  <a:pt x="10139" y="56016"/>
                </a:cubicBezTo>
                <a:cubicBezTo>
                  <a:pt x="10285" y="56855"/>
                  <a:pt x="10173" y="57433"/>
                  <a:pt x="9699" y="58305"/>
                </a:cubicBezTo>
                <a:cubicBezTo>
                  <a:pt x="9157" y="59316"/>
                  <a:pt x="8677" y="59650"/>
                  <a:pt x="6049" y="60861"/>
                </a:cubicBezTo>
                <a:cubicBezTo>
                  <a:pt x="3214" y="62172"/>
                  <a:pt x="2405" y="62772"/>
                  <a:pt x="3482" y="62772"/>
                </a:cubicBezTo>
                <a:cubicBezTo>
                  <a:pt x="3733" y="62772"/>
                  <a:pt x="4899" y="62305"/>
                  <a:pt x="6071" y="61738"/>
                </a:cubicBezTo>
                <a:cubicBezTo>
                  <a:pt x="7238" y="61172"/>
                  <a:pt x="8337" y="60794"/>
                  <a:pt x="8516" y="60900"/>
                </a:cubicBezTo>
                <a:cubicBezTo>
                  <a:pt x="8705" y="61011"/>
                  <a:pt x="8214" y="61711"/>
                  <a:pt x="7332" y="62588"/>
                </a:cubicBezTo>
                <a:cubicBezTo>
                  <a:pt x="5870" y="64038"/>
                  <a:pt x="5150" y="65483"/>
                  <a:pt x="5720" y="65822"/>
                </a:cubicBezTo>
                <a:cubicBezTo>
                  <a:pt x="5993" y="65983"/>
                  <a:pt x="7388" y="65472"/>
                  <a:pt x="9916" y="64294"/>
                </a:cubicBezTo>
                <a:cubicBezTo>
                  <a:pt x="10625" y="63966"/>
                  <a:pt x="11272" y="63811"/>
                  <a:pt x="11362" y="63950"/>
                </a:cubicBezTo>
                <a:cubicBezTo>
                  <a:pt x="11546" y="64233"/>
                  <a:pt x="13309" y="64177"/>
                  <a:pt x="13823" y="63866"/>
                </a:cubicBezTo>
                <a:cubicBezTo>
                  <a:pt x="14018" y="63750"/>
                  <a:pt x="14470" y="63888"/>
                  <a:pt x="14838" y="64177"/>
                </a:cubicBezTo>
                <a:cubicBezTo>
                  <a:pt x="15726" y="64866"/>
                  <a:pt x="15525" y="65005"/>
                  <a:pt x="11161" y="66761"/>
                </a:cubicBezTo>
                <a:cubicBezTo>
                  <a:pt x="7751" y="68127"/>
                  <a:pt x="6847" y="68755"/>
                  <a:pt x="8248" y="68766"/>
                </a:cubicBezTo>
                <a:cubicBezTo>
                  <a:pt x="8644" y="68772"/>
                  <a:pt x="8968" y="68983"/>
                  <a:pt x="9029" y="69277"/>
                </a:cubicBezTo>
                <a:cubicBezTo>
                  <a:pt x="9085" y="69555"/>
                  <a:pt x="9247" y="69783"/>
                  <a:pt x="9386" y="69783"/>
                </a:cubicBezTo>
                <a:cubicBezTo>
                  <a:pt x="9531" y="69783"/>
                  <a:pt x="10949" y="69055"/>
                  <a:pt x="12545" y="68166"/>
                </a:cubicBezTo>
                <a:cubicBezTo>
                  <a:pt x="16407" y="66016"/>
                  <a:pt x="16217" y="66055"/>
                  <a:pt x="16831" y="67300"/>
                </a:cubicBezTo>
                <a:lnTo>
                  <a:pt x="17355" y="68366"/>
                </a:lnTo>
                <a:lnTo>
                  <a:pt x="15648" y="70027"/>
                </a:lnTo>
                <a:cubicBezTo>
                  <a:pt x="14012" y="71616"/>
                  <a:pt x="13549" y="72411"/>
                  <a:pt x="14252" y="72411"/>
                </a:cubicBezTo>
                <a:cubicBezTo>
                  <a:pt x="14431" y="72411"/>
                  <a:pt x="15290" y="71744"/>
                  <a:pt x="16178" y="70938"/>
                </a:cubicBezTo>
                <a:cubicBezTo>
                  <a:pt x="17595" y="69650"/>
                  <a:pt x="17841" y="69533"/>
                  <a:pt x="18187" y="69938"/>
                </a:cubicBezTo>
                <a:cubicBezTo>
                  <a:pt x="18404" y="70188"/>
                  <a:pt x="18912" y="70361"/>
                  <a:pt x="19325" y="70311"/>
                </a:cubicBezTo>
                <a:cubicBezTo>
                  <a:pt x="19973" y="70233"/>
                  <a:pt x="20291" y="70577"/>
                  <a:pt x="21797" y="72977"/>
                </a:cubicBezTo>
                <a:cubicBezTo>
                  <a:pt x="23405" y="75533"/>
                  <a:pt x="24236" y="76438"/>
                  <a:pt x="24236" y="75633"/>
                </a:cubicBezTo>
                <a:cubicBezTo>
                  <a:pt x="24236" y="75450"/>
                  <a:pt x="24030" y="74916"/>
                  <a:pt x="23773" y="74438"/>
                </a:cubicBezTo>
                <a:cubicBezTo>
                  <a:pt x="23271" y="73500"/>
                  <a:pt x="23260" y="73511"/>
                  <a:pt x="24917" y="73161"/>
                </a:cubicBezTo>
                <a:cubicBezTo>
                  <a:pt x="25905" y="72950"/>
                  <a:pt x="25988" y="72411"/>
                  <a:pt x="25146" y="71677"/>
                </a:cubicBezTo>
                <a:cubicBezTo>
                  <a:pt x="24465" y="71083"/>
                  <a:pt x="24292" y="68677"/>
                  <a:pt x="24844" y="67288"/>
                </a:cubicBezTo>
                <a:cubicBezTo>
                  <a:pt x="25107" y="66622"/>
                  <a:pt x="25224" y="66561"/>
                  <a:pt x="25631" y="66888"/>
                </a:cubicBezTo>
                <a:cubicBezTo>
                  <a:pt x="25888" y="67094"/>
                  <a:pt x="26329" y="67683"/>
                  <a:pt x="26608" y="68194"/>
                </a:cubicBezTo>
                <a:cubicBezTo>
                  <a:pt x="27451" y="69738"/>
                  <a:pt x="28773" y="71533"/>
                  <a:pt x="29063" y="71533"/>
                </a:cubicBezTo>
                <a:cubicBezTo>
                  <a:pt x="29421" y="71533"/>
                  <a:pt x="29421" y="68961"/>
                  <a:pt x="29063" y="68750"/>
                </a:cubicBezTo>
                <a:cubicBezTo>
                  <a:pt x="28779" y="68583"/>
                  <a:pt x="34119" y="61600"/>
                  <a:pt x="34532" y="61600"/>
                </a:cubicBezTo>
                <a:cubicBezTo>
                  <a:pt x="34661" y="61600"/>
                  <a:pt x="34940" y="61805"/>
                  <a:pt x="35152" y="62050"/>
                </a:cubicBezTo>
                <a:cubicBezTo>
                  <a:pt x="35470" y="62422"/>
                  <a:pt x="35414" y="62627"/>
                  <a:pt x="34828" y="63227"/>
                </a:cubicBezTo>
                <a:cubicBezTo>
                  <a:pt x="34287" y="63777"/>
                  <a:pt x="34209" y="64027"/>
                  <a:pt x="34477" y="64283"/>
                </a:cubicBezTo>
                <a:cubicBezTo>
                  <a:pt x="34739" y="64538"/>
                  <a:pt x="34744" y="64727"/>
                  <a:pt x="34488" y="65027"/>
                </a:cubicBezTo>
                <a:cubicBezTo>
                  <a:pt x="34248" y="65300"/>
                  <a:pt x="34237" y="65516"/>
                  <a:pt x="34454" y="65727"/>
                </a:cubicBezTo>
                <a:cubicBezTo>
                  <a:pt x="34677" y="65938"/>
                  <a:pt x="35029" y="65711"/>
                  <a:pt x="35604" y="64977"/>
                </a:cubicBezTo>
                <a:cubicBezTo>
                  <a:pt x="36709" y="63583"/>
                  <a:pt x="37139" y="63972"/>
                  <a:pt x="37328" y="66533"/>
                </a:cubicBezTo>
                <a:cubicBezTo>
                  <a:pt x="37412" y="67633"/>
                  <a:pt x="37585" y="68688"/>
                  <a:pt x="37708" y="68888"/>
                </a:cubicBezTo>
                <a:cubicBezTo>
                  <a:pt x="38232" y="69700"/>
                  <a:pt x="38405" y="68600"/>
                  <a:pt x="38143" y="66150"/>
                </a:cubicBezTo>
                <a:cubicBezTo>
                  <a:pt x="37708" y="62077"/>
                  <a:pt x="38718" y="61916"/>
                  <a:pt x="40013" y="65844"/>
                </a:cubicBezTo>
                <a:cubicBezTo>
                  <a:pt x="40626" y="67705"/>
                  <a:pt x="40833" y="68038"/>
                  <a:pt x="41352" y="67966"/>
                </a:cubicBezTo>
                <a:cubicBezTo>
                  <a:pt x="41843" y="67894"/>
                  <a:pt x="41994" y="67605"/>
                  <a:pt x="42116" y="66422"/>
                </a:cubicBezTo>
                <a:cubicBezTo>
                  <a:pt x="42267" y="64961"/>
                  <a:pt x="43082" y="63644"/>
                  <a:pt x="43841" y="63644"/>
                </a:cubicBezTo>
                <a:cubicBezTo>
                  <a:pt x="44360" y="63644"/>
                  <a:pt x="44332" y="63288"/>
                  <a:pt x="43718" y="62050"/>
                </a:cubicBezTo>
                <a:cubicBezTo>
                  <a:pt x="42898" y="60394"/>
                  <a:pt x="43523" y="60177"/>
                  <a:pt x="45643" y="61383"/>
                </a:cubicBezTo>
                <a:cubicBezTo>
                  <a:pt x="46960" y="62127"/>
                  <a:pt x="47396" y="62533"/>
                  <a:pt x="47323" y="62944"/>
                </a:cubicBezTo>
                <a:cubicBezTo>
                  <a:pt x="47267" y="63250"/>
                  <a:pt x="47145" y="63861"/>
                  <a:pt x="47055" y="64294"/>
                </a:cubicBezTo>
                <a:cubicBezTo>
                  <a:pt x="46949" y="64833"/>
                  <a:pt x="47111" y="65372"/>
                  <a:pt x="47580" y="66000"/>
                </a:cubicBezTo>
                <a:lnTo>
                  <a:pt x="48261" y="66922"/>
                </a:lnTo>
                <a:lnTo>
                  <a:pt x="53640" y="66716"/>
                </a:lnTo>
                <a:lnTo>
                  <a:pt x="59015" y="66505"/>
                </a:lnTo>
                <a:lnTo>
                  <a:pt x="60320" y="67766"/>
                </a:lnTo>
                <a:cubicBezTo>
                  <a:pt x="61470" y="68872"/>
                  <a:pt x="61626" y="69177"/>
                  <a:pt x="61643" y="70350"/>
                </a:cubicBezTo>
                <a:cubicBezTo>
                  <a:pt x="61654" y="71644"/>
                  <a:pt x="61643" y="71677"/>
                  <a:pt x="60789" y="71577"/>
                </a:cubicBezTo>
                <a:cubicBezTo>
                  <a:pt x="60080" y="71500"/>
                  <a:pt x="59941" y="71572"/>
                  <a:pt x="60097" y="71955"/>
                </a:cubicBezTo>
                <a:cubicBezTo>
                  <a:pt x="60209" y="72238"/>
                  <a:pt x="60108" y="72494"/>
                  <a:pt x="59840" y="72594"/>
                </a:cubicBezTo>
                <a:cubicBezTo>
                  <a:pt x="59589" y="72683"/>
                  <a:pt x="59383" y="72972"/>
                  <a:pt x="59383" y="73222"/>
                </a:cubicBezTo>
                <a:cubicBezTo>
                  <a:pt x="59383" y="73794"/>
                  <a:pt x="58211" y="75038"/>
                  <a:pt x="57670" y="75038"/>
                </a:cubicBezTo>
                <a:cubicBezTo>
                  <a:pt x="56821" y="75038"/>
                  <a:pt x="57324" y="75800"/>
                  <a:pt x="58490" y="76288"/>
                </a:cubicBezTo>
                <a:cubicBezTo>
                  <a:pt x="59874" y="76866"/>
                  <a:pt x="59829" y="77183"/>
                  <a:pt x="58267" y="77816"/>
                </a:cubicBezTo>
                <a:cubicBezTo>
                  <a:pt x="56966" y="78338"/>
                  <a:pt x="55783" y="79505"/>
                  <a:pt x="55817" y="80216"/>
                </a:cubicBezTo>
                <a:cubicBezTo>
                  <a:pt x="55834" y="80500"/>
                  <a:pt x="55476" y="81500"/>
                  <a:pt x="55041" y="82433"/>
                </a:cubicBezTo>
                <a:cubicBezTo>
                  <a:pt x="54321" y="83972"/>
                  <a:pt x="54171" y="84116"/>
                  <a:pt x="53412" y="84038"/>
                </a:cubicBezTo>
                <a:cubicBezTo>
                  <a:pt x="52948" y="83994"/>
                  <a:pt x="52072" y="83594"/>
                  <a:pt x="51464" y="83144"/>
                </a:cubicBezTo>
                <a:cubicBezTo>
                  <a:pt x="50432" y="82383"/>
                  <a:pt x="48478" y="82011"/>
                  <a:pt x="48478" y="82572"/>
                </a:cubicBezTo>
                <a:cubicBezTo>
                  <a:pt x="48478" y="82700"/>
                  <a:pt x="48902" y="83105"/>
                  <a:pt x="49421" y="83477"/>
                </a:cubicBezTo>
                <a:cubicBezTo>
                  <a:pt x="50995" y="84600"/>
                  <a:pt x="50002" y="84727"/>
                  <a:pt x="47323" y="83750"/>
                </a:cubicBezTo>
                <a:cubicBezTo>
                  <a:pt x="44745" y="82805"/>
                  <a:pt x="43835" y="82833"/>
                  <a:pt x="45152" y="83811"/>
                </a:cubicBezTo>
                <a:lnTo>
                  <a:pt x="45900" y="84377"/>
                </a:lnTo>
                <a:lnTo>
                  <a:pt x="45197" y="84561"/>
                </a:lnTo>
                <a:cubicBezTo>
                  <a:pt x="44706" y="84694"/>
                  <a:pt x="44527" y="84911"/>
                  <a:pt x="44633" y="85283"/>
                </a:cubicBezTo>
                <a:cubicBezTo>
                  <a:pt x="44801" y="85905"/>
                  <a:pt x="44393" y="86305"/>
                  <a:pt x="43305" y="86572"/>
                </a:cubicBezTo>
                <a:cubicBezTo>
                  <a:pt x="42658" y="86727"/>
                  <a:pt x="42334" y="86550"/>
                  <a:pt x="41397" y="85550"/>
                </a:cubicBezTo>
                <a:cubicBezTo>
                  <a:pt x="40777" y="84883"/>
                  <a:pt x="40113" y="84022"/>
                  <a:pt x="39929" y="83627"/>
                </a:cubicBezTo>
                <a:cubicBezTo>
                  <a:pt x="39745" y="83238"/>
                  <a:pt x="39410" y="82916"/>
                  <a:pt x="39187" y="82916"/>
                </a:cubicBezTo>
                <a:cubicBezTo>
                  <a:pt x="38684" y="82916"/>
                  <a:pt x="38684" y="83161"/>
                  <a:pt x="39214" y="84088"/>
                </a:cubicBezTo>
                <a:cubicBezTo>
                  <a:pt x="39521" y="84611"/>
                  <a:pt x="39549" y="84916"/>
                  <a:pt x="39309" y="85188"/>
                </a:cubicBezTo>
                <a:cubicBezTo>
                  <a:pt x="39081" y="85461"/>
                  <a:pt x="39081" y="85661"/>
                  <a:pt x="39309" y="85883"/>
                </a:cubicBezTo>
                <a:cubicBezTo>
                  <a:pt x="39494" y="86061"/>
                  <a:pt x="39583" y="86383"/>
                  <a:pt x="39510" y="86605"/>
                </a:cubicBezTo>
                <a:cubicBezTo>
                  <a:pt x="39097" y="87911"/>
                  <a:pt x="39075" y="87950"/>
                  <a:pt x="38707" y="87655"/>
                </a:cubicBezTo>
                <a:cubicBezTo>
                  <a:pt x="38500" y="87494"/>
                  <a:pt x="37981" y="87311"/>
                  <a:pt x="37568" y="87255"/>
                </a:cubicBezTo>
                <a:cubicBezTo>
                  <a:pt x="36848" y="87161"/>
                  <a:pt x="36787" y="86994"/>
                  <a:pt x="36374" y="84161"/>
                </a:cubicBezTo>
                <a:cubicBezTo>
                  <a:pt x="36073" y="82094"/>
                  <a:pt x="35810" y="81166"/>
                  <a:pt x="35537" y="81166"/>
                </a:cubicBezTo>
                <a:cubicBezTo>
                  <a:pt x="35068" y="81166"/>
                  <a:pt x="35068" y="80900"/>
                  <a:pt x="35559" y="84477"/>
                </a:cubicBezTo>
                <a:cubicBezTo>
                  <a:pt x="35894" y="86927"/>
                  <a:pt x="35888" y="87377"/>
                  <a:pt x="35526" y="87511"/>
                </a:cubicBezTo>
                <a:cubicBezTo>
                  <a:pt x="34705" y="87811"/>
                  <a:pt x="34504" y="87055"/>
                  <a:pt x="34231" y="82744"/>
                </a:cubicBezTo>
                <a:cubicBezTo>
                  <a:pt x="34075" y="80355"/>
                  <a:pt x="33952" y="78355"/>
                  <a:pt x="33946" y="78316"/>
                </a:cubicBezTo>
                <a:cubicBezTo>
                  <a:pt x="33941" y="78277"/>
                  <a:pt x="33779" y="78244"/>
                  <a:pt x="33584" y="78244"/>
                </a:cubicBezTo>
                <a:cubicBezTo>
                  <a:pt x="33333" y="78244"/>
                  <a:pt x="33288" y="79277"/>
                  <a:pt x="33416" y="82044"/>
                </a:cubicBezTo>
                <a:cubicBezTo>
                  <a:pt x="33517" y="84272"/>
                  <a:pt x="33466" y="85905"/>
                  <a:pt x="33299" y="86005"/>
                </a:cubicBezTo>
                <a:cubicBezTo>
                  <a:pt x="32981" y="86194"/>
                  <a:pt x="32853" y="85877"/>
                  <a:pt x="32579" y="84305"/>
                </a:cubicBezTo>
                <a:cubicBezTo>
                  <a:pt x="32367" y="83083"/>
                  <a:pt x="31971" y="82877"/>
                  <a:pt x="31709" y="83861"/>
                </a:cubicBezTo>
                <a:lnTo>
                  <a:pt x="31524" y="84505"/>
                </a:lnTo>
                <a:lnTo>
                  <a:pt x="30760" y="83805"/>
                </a:lnTo>
                <a:cubicBezTo>
                  <a:pt x="29633" y="82783"/>
                  <a:pt x="29381" y="83222"/>
                  <a:pt x="30258" y="84672"/>
                </a:cubicBezTo>
                <a:cubicBezTo>
                  <a:pt x="30665" y="85350"/>
                  <a:pt x="31262" y="87088"/>
                  <a:pt x="31307" y="87727"/>
                </a:cubicBezTo>
                <a:cubicBezTo>
                  <a:pt x="31346" y="88216"/>
                  <a:pt x="31056" y="88355"/>
                  <a:pt x="29471" y="88633"/>
                </a:cubicBezTo>
                <a:cubicBezTo>
                  <a:pt x="27227" y="89027"/>
                  <a:pt x="27188" y="89005"/>
                  <a:pt x="25921" y="86061"/>
                </a:cubicBezTo>
                <a:cubicBezTo>
                  <a:pt x="25458" y="84972"/>
                  <a:pt x="24950" y="84011"/>
                  <a:pt x="24805" y="83922"/>
                </a:cubicBezTo>
                <a:cubicBezTo>
                  <a:pt x="24353" y="83650"/>
                  <a:pt x="24141" y="84650"/>
                  <a:pt x="24549" y="85127"/>
                </a:cubicBezTo>
                <a:cubicBezTo>
                  <a:pt x="24789" y="85405"/>
                  <a:pt x="24833" y="85672"/>
                  <a:pt x="24655" y="85850"/>
                </a:cubicBezTo>
                <a:cubicBezTo>
                  <a:pt x="24471" y="86022"/>
                  <a:pt x="23583" y="85366"/>
                  <a:pt x="22266" y="84088"/>
                </a:cubicBezTo>
                <a:cubicBezTo>
                  <a:pt x="20268" y="82150"/>
                  <a:pt x="19392" y="81627"/>
                  <a:pt x="19392" y="82388"/>
                </a:cubicBezTo>
                <a:cubicBezTo>
                  <a:pt x="19392" y="82577"/>
                  <a:pt x="20932" y="84150"/>
                  <a:pt x="22835" y="85883"/>
                </a:cubicBezTo>
                <a:cubicBezTo>
                  <a:pt x="26256" y="89016"/>
                  <a:pt x="27043" y="90150"/>
                  <a:pt x="26340" y="90972"/>
                </a:cubicBezTo>
                <a:cubicBezTo>
                  <a:pt x="26050" y="91305"/>
                  <a:pt x="25804" y="91277"/>
                  <a:pt x="24822" y="90794"/>
                </a:cubicBezTo>
                <a:cubicBezTo>
                  <a:pt x="24180" y="90477"/>
                  <a:pt x="23583" y="90222"/>
                  <a:pt x="23494" y="90222"/>
                </a:cubicBezTo>
                <a:cubicBezTo>
                  <a:pt x="23109" y="90222"/>
                  <a:pt x="23583" y="91961"/>
                  <a:pt x="24387" y="93500"/>
                </a:cubicBezTo>
                <a:cubicBezTo>
                  <a:pt x="25542" y="95700"/>
                  <a:pt x="25263" y="96005"/>
                  <a:pt x="22774" y="95194"/>
                </a:cubicBezTo>
                <a:cubicBezTo>
                  <a:pt x="20648" y="94505"/>
                  <a:pt x="20201" y="94461"/>
                  <a:pt x="20369" y="94938"/>
                </a:cubicBezTo>
                <a:cubicBezTo>
                  <a:pt x="20430" y="95127"/>
                  <a:pt x="21206" y="95516"/>
                  <a:pt x="22093" y="95805"/>
                </a:cubicBezTo>
                <a:cubicBezTo>
                  <a:pt x="22980" y="96100"/>
                  <a:pt x="23868" y="96472"/>
                  <a:pt x="24074" y="96638"/>
                </a:cubicBezTo>
                <a:cubicBezTo>
                  <a:pt x="24744" y="97177"/>
                  <a:pt x="24203" y="98344"/>
                  <a:pt x="22389" y="100255"/>
                </a:cubicBezTo>
                <a:cubicBezTo>
                  <a:pt x="21407" y="101283"/>
                  <a:pt x="20598" y="102277"/>
                  <a:pt x="20598" y="102455"/>
                </a:cubicBezTo>
                <a:cubicBezTo>
                  <a:pt x="20598" y="103188"/>
                  <a:pt x="21490" y="102655"/>
                  <a:pt x="23488" y="100738"/>
                </a:cubicBezTo>
                <a:cubicBezTo>
                  <a:pt x="24649" y="99616"/>
                  <a:pt x="25966" y="98572"/>
                  <a:pt x="26418" y="98416"/>
                </a:cubicBezTo>
                <a:cubicBezTo>
                  <a:pt x="27155" y="98166"/>
                  <a:pt x="27289" y="98238"/>
                  <a:pt x="27847" y="99161"/>
                </a:cubicBezTo>
                <a:cubicBezTo>
                  <a:pt x="28422" y="100094"/>
                  <a:pt x="28433" y="100227"/>
                  <a:pt x="27997" y="100866"/>
                </a:cubicBezTo>
                <a:cubicBezTo>
                  <a:pt x="27741" y="101244"/>
                  <a:pt x="27339" y="101627"/>
                  <a:pt x="27099" y="101716"/>
                </a:cubicBezTo>
                <a:cubicBezTo>
                  <a:pt x="26859" y="101805"/>
                  <a:pt x="26664" y="102100"/>
                  <a:pt x="26664" y="102361"/>
                </a:cubicBezTo>
                <a:cubicBezTo>
                  <a:pt x="26664" y="102677"/>
                  <a:pt x="26820" y="102772"/>
                  <a:pt x="27138" y="102655"/>
                </a:cubicBezTo>
                <a:cubicBezTo>
                  <a:pt x="28159" y="102277"/>
                  <a:pt x="28059" y="102866"/>
                  <a:pt x="26625" y="105522"/>
                </a:cubicBezTo>
                <a:cubicBezTo>
                  <a:pt x="25810" y="107033"/>
                  <a:pt x="25146" y="108427"/>
                  <a:pt x="25146" y="108616"/>
                </a:cubicBezTo>
                <a:cubicBezTo>
                  <a:pt x="25146" y="109311"/>
                  <a:pt x="25832" y="108700"/>
                  <a:pt x="26636" y="107294"/>
                </a:cubicBezTo>
                <a:cubicBezTo>
                  <a:pt x="27278" y="106172"/>
                  <a:pt x="27635" y="105838"/>
                  <a:pt x="28198" y="105838"/>
                </a:cubicBezTo>
                <a:cubicBezTo>
                  <a:pt x="28874" y="105838"/>
                  <a:pt x="28941" y="105972"/>
                  <a:pt x="29024" y="107372"/>
                </a:cubicBezTo>
                <a:cubicBezTo>
                  <a:pt x="29091" y="108533"/>
                  <a:pt x="29236" y="108905"/>
                  <a:pt x="29594" y="108905"/>
                </a:cubicBezTo>
                <a:cubicBezTo>
                  <a:pt x="29995" y="108905"/>
                  <a:pt x="30029" y="108622"/>
                  <a:pt x="29856" y="107066"/>
                </a:cubicBezTo>
                <a:cubicBezTo>
                  <a:pt x="29677" y="105433"/>
                  <a:pt x="29727" y="105172"/>
                  <a:pt x="30286" y="104683"/>
                </a:cubicBezTo>
                <a:cubicBezTo>
                  <a:pt x="31000" y="104061"/>
                  <a:pt x="31402" y="104288"/>
                  <a:pt x="31558" y="105405"/>
                </a:cubicBezTo>
                <a:cubicBezTo>
                  <a:pt x="31720" y="106566"/>
                  <a:pt x="32255" y="106122"/>
                  <a:pt x="32417" y="104683"/>
                </a:cubicBezTo>
                <a:cubicBezTo>
                  <a:pt x="32568" y="103400"/>
                  <a:pt x="32629" y="103327"/>
                  <a:pt x="34683" y="102172"/>
                </a:cubicBezTo>
                <a:lnTo>
                  <a:pt x="36798" y="100983"/>
                </a:lnTo>
                <a:lnTo>
                  <a:pt x="37356" y="101650"/>
                </a:lnTo>
                <a:cubicBezTo>
                  <a:pt x="37797" y="102172"/>
                  <a:pt x="37881" y="102588"/>
                  <a:pt x="37730" y="103566"/>
                </a:cubicBezTo>
                <a:cubicBezTo>
                  <a:pt x="37579" y="104533"/>
                  <a:pt x="37630" y="104816"/>
                  <a:pt x="37953" y="104816"/>
                </a:cubicBezTo>
                <a:cubicBezTo>
                  <a:pt x="38221" y="104816"/>
                  <a:pt x="38483" y="104294"/>
                  <a:pt x="38656" y="103433"/>
                </a:cubicBezTo>
                <a:cubicBezTo>
                  <a:pt x="39014" y="101638"/>
                  <a:pt x="39516" y="101655"/>
                  <a:pt x="39633" y="103461"/>
                </a:cubicBezTo>
                <a:cubicBezTo>
                  <a:pt x="39750" y="105200"/>
                  <a:pt x="39460" y="105550"/>
                  <a:pt x="37557" y="105988"/>
                </a:cubicBezTo>
                <a:cubicBezTo>
                  <a:pt x="35933" y="106361"/>
                  <a:pt x="35704" y="106661"/>
                  <a:pt x="36664" y="107155"/>
                </a:cubicBezTo>
                <a:cubicBezTo>
                  <a:pt x="37473" y="107572"/>
                  <a:pt x="37217" y="107922"/>
                  <a:pt x="35905" y="108161"/>
                </a:cubicBezTo>
                <a:cubicBezTo>
                  <a:pt x="34292" y="108450"/>
                  <a:pt x="34560" y="109011"/>
                  <a:pt x="36201" y="108772"/>
                </a:cubicBezTo>
                <a:cubicBezTo>
                  <a:pt x="38009" y="108511"/>
                  <a:pt x="38333" y="108750"/>
                  <a:pt x="37574" y="109777"/>
                </a:cubicBezTo>
                <a:cubicBezTo>
                  <a:pt x="36876" y="110722"/>
                  <a:pt x="36793" y="111244"/>
                  <a:pt x="37339" y="111238"/>
                </a:cubicBezTo>
                <a:cubicBezTo>
                  <a:pt x="37546" y="111233"/>
                  <a:pt x="38154" y="110594"/>
                  <a:pt x="38684" y="109811"/>
                </a:cubicBezTo>
                <a:cubicBezTo>
                  <a:pt x="39298" y="108911"/>
                  <a:pt x="39990" y="108277"/>
                  <a:pt x="40593" y="108077"/>
                </a:cubicBezTo>
                <a:cubicBezTo>
                  <a:pt x="41458" y="107783"/>
                  <a:pt x="41558" y="107816"/>
                  <a:pt x="41826" y="108500"/>
                </a:cubicBezTo>
                <a:cubicBezTo>
                  <a:pt x="42234" y="109533"/>
                  <a:pt x="42189" y="111116"/>
                  <a:pt x="41737" y="111455"/>
                </a:cubicBezTo>
                <a:cubicBezTo>
                  <a:pt x="41530" y="111611"/>
                  <a:pt x="39789" y="112433"/>
                  <a:pt x="37870" y="113283"/>
                </a:cubicBezTo>
                <a:cubicBezTo>
                  <a:pt x="33879" y="115044"/>
                  <a:pt x="34030" y="114950"/>
                  <a:pt x="34426" y="115333"/>
                </a:cubicBezTo>
                <a:cubicBezTo>
                  <a:pt x="34633" y="115527"/>
                  <a:pt x="35794" y="115150"/>
                  <a:pt x="37920" y="114183"/>
                </a:cubicBezTo>
                <a:cubicBezTo>
                  <a:pt x="39672" y="113388"/>
                  <a:pt x="41296" y="112688"/>
                  <a:pt x="41530" y="112644"/>
                </a:cubicBezTo>
                <a:cubicBezTo>
                  <a:pt x="41849" y="112577"/>
                  <a:pt x="42005" y="113011"/>
                  <a:pt x="42116" y="114383"/>
                </a:cubicBezTo>
                <a:cubicBezTo>
                  <a:pt x="42267" y="116172"/>
                  <a:pt x="42847" y="116844"/>
                  <a:pt x="42887" y="115261"/>
                </a:cubicBezTo>
                <a:cubicBezTo>
                  <a:pt x="42898" y="114822"/>
                  <a:pt x="42998" y="114377"/>
                  <a:pt x="43115" y="114266"/>
                </a:cubicBezTo>
                <a:cubicBezTo>
                  <a:pt x="43227" y="114155"/>
                  <a:pt x="43322" y="113561"/>
                  <a:pt x="43322" y="112950"/>
                </a:cubicBezTo>
                <a:cubicBezTo>
                  <a:pt x="43322" y="111294"/>
                  <a:pt x="44120" y="111016"/>
                  <a:pt x="45571" y="112166"/>
                </a:cubicBezTo>
                <a:lnTo>
                  <a:pt x="46698" y="113061"/>
                </a:lnTo>
                <a:lnTo>
                  <a:pt x="46073" y="113700"/>
                </a:lnTo>
                <a:cubicBezTo>
                  <a:pt x="45459" y="114327"/>
                  <a:pt x="45242" y="115033"/>
                  <a:pt x="45655" y="115033"/>
                </a:cubicBezTo>
                <a:cubicBezTo>
                  <a:pt x="45766" y="115033"/>
                  <a:pt x="46179" y="114744"/>
                  <a:pt x="46564" y="114394"/>
                </a:cubicBezTo>
                <a:lnTo>
                  <a:pt x="47278" y="113755"/>
                </a:lnTo>
                <a:lnTo>
                  <a:pt x="48478" y="114894"/>
                </a:lnTo>
                <a:cubicBezTo>
                  <a:pt x="49170" y="115544"/>
                  <a:pt x="49695" y="116305"/>
                  <a:pt x="49695" y="116677"/>
                </a:cubicBezTo>
                <a:cubicBezTo>
                  <a:pt x="49695" y="118127"/>
                  <a:pt x="50392" y="118761"/>
                  <a:pt x="50711" y="117600"/>
                </a:cubicBezTo>
                <a:lnTo>
                  <a:pt x="50878" y="116961"/>
                </a:lnTo>
                <a:lnTo>
                  <a:pt x="51592" y="117600"/>
                </a:lnTo>
                <a:cubicBezTo>
                  <a:pt x="53445" y="119277"/>
                  <a:pt x="53473" y="117783"/>
                  <a:pt x="51654" y="114094"/>
                </a:cubicBezTo>
                <a:cubicBezTo>
                  <a:pt x="50906" y="112566"/>
                  <a:pt x="50303" y="111194"/>
                  <a:pt x="50303" y="111033"/>
                </a:cubicBezTo>
                <a:cubicBezTo>
                  <a:pt x="50303" y="110877"/>
                  <a:pt x="50565" y="110511"/>
                  <a:pt x="50889" y="110233"/>
                </a:cubicBezTo>
                <a:cubicBezTo>
                  <a:pt x="51453" y="109738"/>
                  <a:pt x="51520" y="109761"/>
                  <a:pt x="52842" y="110827"/>
                </a:cubicBezTo>
                <a:cubicBezTo>
                  <a:pt x="53596" y="111433"/>
                  <a:pt x="54282" y="112105"/>
                  <a:pt x="54366" y="112311"/>
                </a:cubicBezTo>
                <a:cubicBezTo>
                  <a:pt x="54450" y="112522"/>
                  <a:pt x="54706" y="112622"/>
                  <a:pt x="54946" y="112533"/>
                </a:cubicBezTo>
                <a:cubicBezTo>
                  <a:pt x="55543" y="112311"/>
                  <a:pt x="56375" y="113922"/>
                  <a:pt x="56001" y="114566"/>
                </a:cubicBezTo>
                <a:cubicBezTo>
                  <a:pt x="55616" y="115222"/>
                  <a:pt x="55984" y="115750"/>
                  <a:pt x="56520" y="115316"/>
                </a:cubicBezTo>
                <a:cubicBezTo>
                  <a:pt x="56855" y="115050"/>
                  <a:pt x="57117" y="115366"/>
                  <a:pt x="57837" y="116905"/>
                </a:cubicBezTo>
                <a:cubicBezTo>
                  <a:pt x="58334" y="117955"/>
                  <a:pt x="58819" y="119077"/>
                  <a:pt x="58931" y="119405"/>
                </a:cubicBezTo>
                <a:cubicBezTo>
                  <a:pt x="59037" y="119733"/>
                  <a:pt x="59249" y="120000"/>
                  <a:pt x="59394" y="120000"/>
                </a:cubicBezTo>
                <a:cubicBezTo>
                  <a:pt x="60019" y="120000"/>
                  <a:pt x="59969" y="119322"/>
                  <a:pt x="59232" y="117816"/>
                </a:cubicBezTo>
                <a:cubicBezTo>
                  <a:pt x="58797" y="116933"/>
                  <a:pt x="58523" y="116072"/>
                  <a:pt x="58635" y="115900"/>
                </a:cubicBezTo>
                <a:cubicBezTo>
                  <a:pt x="58931" y="115438"/>
                  <a:pt x="59500" y="116000"/>
                  <a:pt x="60142" y="117372"/>
                </a:cubicBezTo>
                <a:cubicBezTo>
                  <a:pt x="60443" y="118016"/>
                  <a:pt x="60845" y="118538"/>
                  <a:pt x="61035" y="118538"/>
                </a:cubicBezTo>
                <a:cubicBezTo>
                  <a:pt x="61219" y="118538"/>
                  <a:pt x="61822" y="117688"/>
                  <a:pt x="62368" y="116650"/>
                </a:cubicBezTo>
                <a:cubicBezTo>
                  <a:pt x="62921" y="115611"/>
                  <a:pt x="63496" y="114677"/>
                  <a:pt x="63652" y="114588"/>
                </a:cubicBezTo>
                <a:cubicBezTo>
                  <a:pt x="63808" y="114494"/>
                  <a:pt x="64344" y="114694"/>
                  <a:pt x="64835" y="115033"/>
                </a:cubicBezTo>
                <a:cubicBezTo>
                  <a:pt x="65611" y="115566"/>
                  <a:pt x="65683" y="115744"/>
                  <a:pt x="65432" y="116383"/>
                </a:cubicBezTo>
                <a:cubicBezTo>
                  <a:pt x="65053" y="117350"/>
                  <a:pt x="65069" y="118250"/>
                  <a:pt x="65460" y="118250"/>
                </a:cubicBezTo>
                <a:cubicBezTo>
                  <a:pt x="65633" y="118244"/>
                  <a:pt x="65845" y="118016"/>
                  <a:pt x="65934" y="117733"/>
                </a:cubicBezTo>
                <a:cubicBezTo>
                  <a:pt x="66258" y="116738"/>
                  <a:pt x="66599" y="116355"/>
                  <a:pt x="67084" y="116438"/>
                </a:cubicBezTo>
                <a:cubicBezTo>
                  <a:pt x="67704" y="116550"/>
                  <a:pt x="67715" y="115961"/>
                  <a:pt x="67112" y="115316"/>
                </a:cubicBezTo>
                <a:cubicBezTo>
                  <a:pt x="66705" y="114888"/>
                  <a:pt x="66699" y="114783"/>
                  <a:pt x="67084" y="114477"/>
                </a:cubicBezTo>
                <a:cubicBezTo>
                  <a:pt x="67436" y="114194"/>
                  <a:pt x="68133" y="114300"/>
                  <a:pt x="70533" y="115016"/>
                </a:cubicBezTo>
                <a:cubicBezTo>
                  <a:pt x="73697" y="115955"/>
                  <a:pt x="74534" y="116094"/>
                  <a:pt x="74534" y="115644"/>
                </a:cubicBezTo>
                <a:cubicBezTo>
                  <a:pt x="74534" y="115494"/>
                  <a:pt x="73145" y="114944"/>
                  <a:pt x="71437" y="114433"/>
                </a:cubicBezTo>
                <a:cubicBezTo>
                  <a:pt x="69724" y="113916"/>
                  <a:pt x="68167" y="113350"/>
                  <a:pt x="67971" y="113172"/>
                </a:cubicBezTo>
                <a:cubicBezTo>
                  <a:pt x="67531" y="112761"/>
                  <a:pt x="67994" y="111538"/>
                  <a:pt x="68591" y="111538"/>
                </a:cubicBezTo>
                <a:cubicBezTo>
                  <a:pt x="68825" y="111538"/>
                  <a:pt x="69249" y="111194"/>
                  <a:pt x="69528" y="110777"/>
                </a:cubicBezTo>
                <a:cubicBezTo>
                  <a:pt x="70003" y="110083"/>
                  <a:pt x="70081" y="110061"/>
                  <a:pt x="70572" y="110488"/>
                </a:cubicBezTo>
                <a:cubicBezTo>
                  <a:pt x="71420" y="111227"/>
                  <a:pt x="71889" y="111072"/>
                  <a:pt x="71671" y="110122"/>
                </a:cubicBezTo>
                <a:cubicBezTo>
                  <a:pt x="71543" y="109561"/>
                  <a:pt x="71632" y="109172"/>
                  <a:pt x="71939" y="108927"/>
                </a:cubicBezTo>
                <a:cubicBezTo>
                  <a:pt x="72514" y="108461"/>
                  <a:pt x="73786" y="108633"/>
                  <a:pt x="73786" y="109172"/>
                </a:cubicBezTo>
                <a:cubicBezTo>
                  <a:pt x="73786" y="109833"/>
                  <a:pt x="74445" y="109861"/>
                  <a:pt x="74618" y="109211"/>
                </a:cubicBezTo>
                <a:cubicBezTo>
                  <a:pt x="74746" y="108744"/>
                  <a:pt x="75031" y="108616"/>
                  <a:pt x="75890" y="108616"/>
                </a:cubicBezTo>
                <a:cubicBezTo>
                  <a:pt x="77068" y="108616"/>
                  <a:pt x="77068" y="108622"/>
                  <a:pt x="78725" y="112488"/>
                </a:cubicBezTo>
                <a:cubicBezTo>
                  <a:pt x="79066" y="113277"/>
                  <a:pt x="79691" y="113588"/>
                  <a:pt x="79691" y="112972"/>
                </a:cubicBezTo>
                <a:cubicBezTo>
                  <a:pt x="79691" y="112800"/>
                  <a:pt x="79345" y="111811"/>
                  <a:pt x="78915" y="110777"/>
                </a:cubicBezTo>
                <a:cubicBezTo>
                  <a:pt x="78100" y="108811"/>
                  <a:pt x="78139" y="108322"/>
                  <a:pt x="79105" y="108322"/>
                </a:cubicBezTo>
                <a:cubicBezTo>
                  <a:pt x="79445" y="108322"/>
                  <a:pt x="79691" y="108122"/>
                  <a:pt x="79691" y="107850"/>
                </a:cubicBezTo>
                <a:cubicBezTo>
                  <a:pt x="79691" y="107488"/>
                  <a:pt x="79473" y="107411"/>
                  <a:pt x="78764" y="107511"/>
                </a:cubicBezTo>
                <a:cubicBezTo>
                  <a:pt x="78078" y="107611"/>
                  <a:pt x="77732" y="107488"/>
                  <a:pt x="77419" y="107055"/>
                </a:cubicBezTo>
                <a:cubicBezTo>
                  <a:pt x="77185" y="106733"/>
                  <a:pt x="77057" y="106366"/>
                  <a:pt x="77140" y="106233"/>
                </a:cubicBezTo>
                <a:cubicBezTo>
                  <a:pt x="77319" y="105955"/>
                  <a:pt x="81543" y="106083"/>
                  <a:pt x="82046" y="106377"/>
                </a:cubicBezTo>
                <a:cubicBezTo>
                  <a:pt x="82224" y="106488"/>
                  <a:pt x="82604" y="107166"/>
                  <a:pt x="82888" y="107883"/>
                </a:cubicBezTo>
                <a:cubicBezTo>
                  <a:pt x="83173" y="108605"/>
                  <a:pt x="83597" y="109200"/>
                  <a:pt x="83826" y="109200"/>
                </a:cubicBezTo>
                <a:cubicBezTo>
                  <a:pt x="84317" y="109200"/>
                  <a:pt x="84384" y="108150"/>
                  <a:pt x="83910" y="107866"/>
                </a:cubicBezTo>
                <a:cubicBezTo>
                  <a:pt x="83731" y="107761"/>
                  <a:pt x="83664" y="107350"/>
                  <a:pt x="83770" y="106955"/>
                </a:cubicBezTo>
                <a:cubicBezTo>
                  <a:pt x="83904" y="106444"/>
                  <a:pt x="83776" y="106100"/>
                  <a:pt x="83346" y="105750"/>
                </a:cubicBezTo>
                <a:cubicBezTo>
                  <a:pt x="83011" y="105477"/>
                  <a:pt x="82464" y="104627"/>
                  <a:pt x="82129" y="103861"/>
                </a:cubicBezTo>
                <a:lnTo>
                  <a:pt x="81521" y="102461"/>
                </a:lnTo>
                <a:lnTo>
                  <a:pt x="82302" y="102177"/>
                </a:lnTo>
                <a:cubicBezTo>
                  <a:pt x="83307" y="101811"/>
                  <a:pt x="83625" y="102027"/>
                  <a:pt x="83625" y="103083"/>
                </a:cubicBezTo>
                <a:cubicBezTo>
                  <a:pt x="83625" y="103555"/>
                  <a:pt x="83765" y="103944"/>
                  <a:pt x="83932" y="103944"/>
                </a:cubicBezTo>
                <a:cubicBezTo>
                  <a:pt x="84099" y="103944"/>
                  <a:pt x="84233" y="103422"/>
                  <a:pt x="84233" y="102794"/>
                </a:cubicBezTo>
                <a:cubicBezTo>
                  <a:pt x="84233" y="102161"/>
                  <a:pt x="84362" y="101561"/>
                  <a:pt x="84518" y="101466"/>
                </a:cubicBezTo>
                <a:cubicBezTo>
                  <a:pt x="84674" y="101377"/>
                  <a:pt x="85433" y="101683"/>
                  <a:pt x="86198" y="102155"/>
                </a:cubicBezTo>
                <a:cubicBezTo>
                  <a:pt x="87392" y="102883"/>
                  <a:pt x="87688" y="102961"/>
                  <a:pt x="88330" y="102672"/>
                </a:cubicBezTo>
                <a:cubicBezTo>
                  <a:pt x="89289" y="102244"/>
                  <a:pt x="89278" y="102055"/>
                  <a:pt x="88196" y="101283"/>
                </a:cubicBezTo>
                <a:cubicBezTo>
                  <a:pt x="87465" y="100761"/>
                  <a:pt x="87370" y="100561"/>
                  <a:pt x="87649" y="100133"/>
                </a:cubicBezTo>
                <a:cubicBezTo>
                  <a:pt x="87905" y="99738"/>
                  <a:pt x="87866" y="99450"/>
                  <a:pt x="87487" y="98894"/>
                </a:cubicBezTo>
                <a:cubicBezTo>
                  <a:pt x="86895" y="98022"/>
                  <a:pt x="87063" y="97805"/>
                  <a:pt x="88318" y="97805"/>
                </a:cubicBezTo>
                <a:cubicBezTo>
                  <a:pt x="89077" y="97805"/>
                  <a:pt x="89451" y="98044"/>
                  <a:pt x="90160" y="98966"/>
                </a:cubicBezTo>
                <a:cubicBezTo>
                  <a:pt x="90651" y="99605"/>
                  <a:pt x="91220" y="100194"/>
                  <a:pt x="91421" y="100272"/>
                </a:cubicBezTo>
                <a:cubicBezTo>
                  <a:pt x="92264" y="100600"/>
                  <a:pt x="92041" y="99811"/>
                  <a:pt x="90891" y="98411"/>
                </a:cubicBezTo>
                <a:cubicBezTo>
                  <a:pt x="90216" y="97588"/>
                  <a:pt x="89747" y="96788"/>
                  <a:pt x="89847" y="96627"/>
                </a:cubicBezTo>
                <a:cubicBezTo>
                  <a:pt x="89948" y="96472"/>
                  <a:pt x="90171" y="96422"/>
                  <a:pt x="90333" y="96522"/>
                </a:cubicBezTo>
                <a:cubicBezTo>
                  <a:pt x="90495" y="96616"/>
                  <a:pt x="90818" y="96544"/>
                  <a:pt x="91053" y="96355"/>
                </a:cubicBezTo>
                <a:cubicBezTo>
                  <a:pt x="91287" y="96166"/>
                  <a:pt x="91762" y="96094"/>
                  <a:pt x="92102" y="96200"/>
                </a:cubicBezTo>
                <a:cubicBezTo>
                  <a:pt x="92521" y="96327"/>
                  <a:pt x="92721" y="96261"/>
                  <a:pt x="92721" y="95988"/>
                </a:cubicBezTo>
                <a:cubicBezTo>
                  <a:pt x="92721" y="95772"/>
                  <a:pt x="92286" y="95466"/>
                  <a:pt x="91756" y="95316"/>
                </a:cubicBezTo>
                <a:cubicBezTo>
                  <a:pt x="90924" y="95072"/>
                  <a:pt x="90735" y="94827"/>
                  <a:pt x="90361" y="93516"/>
                </a:cubicBezTo>
                <a:cubicBezTo>
                  <a:pt x="90121" y="92677"/>
                  <a:pt x="89998" y="91805"/>
                  <a:pt x="90082" y="91583"/>
                </a:cubicBezTo>
                <a:cubicBezTo>
                  <a:pt x="90316" y="91000"/>
                  <a:pt x="94507" y="90983"/>
                  <a:pt x="94742" y="91561"/>
                </a:cubicBezTo>
                <a:cubicBezTo>
                  <a:pt x="94954" y="92105"/>
                  <a:pt x="95640" y="92088"/>
                  <a:pt x="95858" y="91533"/>
                </a:cubicBezTo>
                <a:cubicBezTo>
                  <a:pt x="95981" y="91227"/>
                  <a:pt x="96488" y="91100"/>
                  <a:pt x="97565" y="91100"/>
                </a:cubicBezTo>
                <a:cubicBezTo>
                  <a:pt x="98721" y="91100"/>
                  <a:pt x="99083" y="90988"/>
                  <a:pt x="99083" y="90661"/>
                </a:cubicBezTo>
                <a:cubicBezTo>
                  <a:pt x="99083" y="90388"/>
                  <a:pt x="98804" y="90222"/>
                  <a:pt x="98341" y="90222"/>
                </a:cubicBezTo>
                <a:cubicBezTo>
                  <a:pt x="97917" y="90222"/>
                  <a:pt x="97454" y="89977"/>
                  <a:pt x="97281" y="89666"/>
                </a:cubicBezTo>
                <a:cubicBezTo>
                  <a:pt x="96840" y="88877"/>
                  <a:pt x="97984" y="88233"/>
                  <a:pt x="100010" y="88122"/>
                </a:cubicBezTo>
                <a:cubicBezTo>
                  <a:pt x="100953" y="88066"/>
                  <a:pt x="101662" y="87877"/>
                  <a:pt x="101740" y="87666"/>
                </a:cubicBezTo>
                <a:cubicBezTo>
                  <a:pt x="101829" y="87394"/>
                  <a:pt x="101277" y="87300"/>
                  <a:pt x="99602" y="87300"/>
                </a:cubicBezTo>
                <a:cubicBezTo>
                  <a:pt x="97370" y="87300"/>
                  <a:pt x="97325" y="87283"/>
                  <a:pt x="96522" y="86266"/>
                </a:cubicBezTo>
                <a:lnTo>
                  <a:pt x="95707" y="85238"/>
                </a:lnTo>
                <a:lnTo>
                  <a:pt x="96645" y="84927"/>
                </a:lnTo>
                <a:cubicBezTo>
                  <a:pt x="97164" y="84755"/>
                  <a:pt x="97716" y="84366"/>
                  <a:pt x="97889" y="84061"/>
                </a:cubicBezTo>
                <a:cubicBezTo>
                  <a:pt x="98123" y="83638"/>
                  <a:pt x="98391" y="83550"/>
                  <a:pt x="99000" y="83694"/>
                </a:cubicBezTo>
                <a:cubicBezTo>
                  <a:pt x="99647" y="83850"/>
                  <a:pt x="99759" y="83800"/>
                  <a:pt x="99602" y="83411"/>
                </a:cubicBezTo>
                <a:cubicBezTo>
                  <a:pt x="99301" y="82655"/>
                  <a:pt x="99937" y="82538"/>
                  <a:pt x="100797" y="83194"/>
                </a:cubicBezTo>
                <a:cubicBezTo>
                  <a:pt x="101634" y="83822"/>
                  <a:pt x="102421" y="83983"/>
                  <a:pt x="102421" y="83522"/>
                </a:cubicBezTo>
                <a:cubicBezTo>
                  <a:pt x="102421" y="83372"/>
                  <a:pt x="102013" y="82972"/>
                  <a:pt x="101516" y="82633"/>
                </a:cubicBezTo>
                <a:cubicBezTo>
                  <a:pt x="101020" y="82288"/>
                  <a:pt x="100702" y="81850"/>
                  <a:pt x="100791" y="81633"/>
                </a:cubicBezTo>
                <a:cubicBezTo>
                  <a:pt x="100880" y="81405"/>
                  <a:pt x="100523" y="80950"/>
                  <a:pt x="99982" y="80583"/>
                </a:cubicBezTo>
                <a:cubicBezTo>
                  <a:pt x="99150" y="80011"/>
                  <a:pt x="99089" y="79872"/>
                  <a:pt x="99468" y="79505"/>
                </a:cubicBezTo>
                <a:cubicBezTo>
                  <a:pt x="100066" y="78933"/>
                  <a:pt x="101433" y="78822"/>
                  <a:pt x="101851" y="79311"/>
                </a:cubicBezTo>
                <a:cubicBezTo>
                  <a:pt x="102348" y="79888"/>
                  <a:pt x="102577" y="79805"/>
                  <a:pt x="103001" y="78911"/>
                </a:cubicBezTo>
                <a:lnTo>
                  <a:pt x="103375" y="78116"/>
                </a:lnTo>
                <a:lnTo>
                  <a:pt x="103911" y="78800"/>
                </a:lnTo>
                <a:cubicBezTo>
                  <a:pt x="104212" y="79188"/>
                  <a:pt x="104675" y="79433"/>
                  <a:pt x="104988" y="79377"/>
                </a:cubicBezTo>
                <a:cubicBezTo>
                  <a:pt x="105484" y="79283"/>
                  <a:pt x="105456" y="79177"/>
                  <a:pt x="104731" y="78355"/>
                </a:cubicBezTo>
                <a:cubicBezTo>
                  <a:pt x="104290" y="77850"/>
                  <a:pt x="103938" y="77311"/>
                  <a:pt x="103938" y="77155"/>
                </a:cubicBezTo>
                <a:cubicBezTo>
                  <a:pt x="103938" y="76816"/>
                  <a:pt x="104837" y="75038"/>
                  <a:pt x="105010" y="75038"/>
                </a:cubicBezTo>
                <a:cubicBezTo>
                  <a:pt x="105077" y="75038"/>
                  <a:pt x="105546" y="75827"/>
                  <a:pt x="106054" y="76794"/>
                </a:cubicBezTo>
                <a:cubicBezTo>
                  <a:pt x="106556" y="77755"/>
                  <a:pt x="107108" y="78538"/>
                  <a:pt x="107276" y="78538"/>
                </a:cubicBezTo>
                <a:cubicBezTo>
                  <a:pt x="107756" y="78538"/>
                  <a:pt x="107622" y="77911"/>
                  <a:pt x="106829" y="76411"/>
                </a:cubicBezTo>
                <a:lnTo>
                  <a:pt x="106087" y="75005"/>
                </a:lnTo>
                <a:lnTo>
                  <a:pt x="106751" y="74766"/>
                </a:lnTo>
                <a:cubicBezTo>
                  <a:pt x="107532" y="74483"/>
                  <a:pt x="107599" y="74516"/>
                  <a:pt x="109407" y="75972"/>
                </a:cubicBezTo>
                <a:cubicBezTo>
                  <a:pt x="110970" y="77227"/>
                  <a:pt x="111355" y="77344"/>
                  <a:pt x="111126" y="76500"/>
                </a:cubicBezTo>
                <a:cubicBezTo>
                  <a:pt x="110937" y="75811"/>
                  <a:pt x="111422" y="75416"/>
                  <a:pt x="111902" y="75877"/>
                </a:cubicBezTo>
                <a:cubicBezTo>
                  <a:pt x="112371" y="76333"/>
                  <a:pt x="113029" y="76288"/>
                  <a:pt x="113029" y="75805"/>
                </a:cubicBezTo>
                <a:cubicBezTo>
                  <a:pt x="113029" y="75583"/>
                  <a:pt x="112655" y="75250"/>
                  <a:pt x="112198" y="75066"/>
                </a:cubicBezTo>
                <a:cubicBezTo>
                  <a:pt x="111735" y="74883"/>
                  <a:pt x="110133" y="74027"/>
                  <a:pt x="108632" y="73177"/>
                </a:cubicBezTo>
                <a:cubicBezTo>
                  <a:pt x="106042" y="71705"/>
                  <a:pt x="105897" y="71577"/>
                  <a:pt x="105897" y="70633"/>
                </a:cubicBezTo>
                <a:cubicBezTo>
                  <a:pt x="105897" y="70083"/>
                  <a:pt x="105814" y="69505"/>
                  <a:pt x="105708" y="69344"/>
                </a:cubicBezTo>
                <a:cubicBezTo>
                  <a:pt x="105607" y="69183"/>
                  <a:pt x="105869" y="68533"/>
                  <a:pt x="106288" y="67900"/>
                </a:cubicBezTo>
                <a:lnTo>
                  <a:pt x="107047" y="66750"/>
                </a:lnTo>
                <a:lnTo>
                  <a:pt x="107728" y="67572"/>
                </a:lnTo>
                <a:cubicBezTo>
                  <a:pt x="108107" y="68033"/>
                  <a:pt x="108565" y="68305"/>
                  <a:pt x="108755" y="68194"/>
                </a:cubicBezTo>
                <a:cubicBezTo>
                  <a:pt x="108939" y="68083"/>
                  <a:pt x="109887" y="68461"/>
                  <a:pt x="110870" y="69033"/>
                </a:cubicBezTo>
                <a:cubicBezTo>
                  <a:pt x="111846" y="69605"/>
                  <a:pt x="112806" y="70072"/>
                  <a:pt x="112990" y="70072"/>
                </a:cubicBezTo>
                <a:cubicBezTo>
                  <a:pt x="113515" y="70072"/>
                  <a:pt x="113398" y="69633"/>
                  <a:pt x="112717" y="69044"/>
                </a:cubicBezTo>
                <a:cubicBezTo>
                  <a:pt x="112298" y="68677"/>
                  <a:pt x="112203" y="68416"/>
                  <a:pt x="112415" y="68211"/>
                </a:cubicBezTo>
                <a:cubicBezTo>
                  <a:pt x="112628" y="68005"/>
                  <a:pt x="112840" y="68027"/>
                  <a:pt x="113085" y="68266"/>
                </a:cubicBezTo>
                <a:cubicBezTo>
                  <a:pt x="113559" y="68722"/>
                  <a:pt x="114240" y="68711"/>
                  <a:pt x="114224" y="68250"/>
                </a:cubicBezTo>
                <a:cubicBezTo>
                  <a:pt x="114218" y="68050"/>
                  <a:pt x="113135" y="67255"/>
                  <a:pt x="111807" y="66488"/>
                </a:cubicBezTo>
                <a:cubicBezTo>
                  <a:pt x="110479" y="65716"/>
                  <a:pt x="109391" y="64955"/>
                  <a:pt x="109391" y="64800"/>
                </a:cubicBezTo>
                <a:cubicBezTo>
                  <a:pt x="109391" y="64638"/>
                  <a:pt x="109614" y="64172"/>
                  <a:pt x="109893" y="63766"/>
                </a:cubicBezTo>
                <a:cubicBezTo>
                  <a:pt x="110401" y="63016"/>
                  <a:pt x="110730" y="62988"/>
                  <a:pt x="113738" y="63466"/>
                </a:cubicBezTo>
                <a:cubicBezTo>
                  <a:pt x="114335" y="63555"/>
                  <a:pt x="114218" y="62838"/>
                  <a:pt x="113615" y="62688"/>
                </a:cubicBezTo>
                <a:cubicBezTo>
                  <a:pt x="112806" y="62483"/>
                  <a:pt x="113124" y="61894"/>
                  <a:pt x="114045" y="61894"/>
                </a:cubicBezTo>
                <a:cubicBezTo>
                  <a:pt x="115513" y="61894"/>
                  <a:pt x="115903" y="60411"/>
                  <a:pt x="114821" y="58944"/>
                </a:cubicBezTo>
                <a:cubicBezTo>
                  <a:pt x="113894" y="57688"/>
                  <a:pt x="114597" y="57616"/>
                  <a:pt x="117438" y="58672"/>
                </a:cubicBezTo>
                <a:cubicBezTo>
                  <a:pt x="120234" y="59711"/>
                  <a:pt x="119999" y="59666"/>
                  <a:pt x="119999" y="59155"/>
                </a:cubicBezTo>
                <a:cubicBezTo>
                  <a:pt x="119999" y="58922"/>
                  <a:pt x="119129" y="58444"/>
                  <a:pt x="117951" y="58022"/>
                </a:cubicBezTo>
                <a:cubicBezTo>
                  <a:pt x="115859" y="57277"/>
                  <a:pt x="115284" y="56561"/>
                  <a:pt x="116662" y="56416"/>
                </a:cubicBezTo>
                <a:cubicBezTo>
                  <a:pt x="118515" y="56222"/>
                  <a:pt x="119391" y="56011"/>
                  <a:pt x="119391" y="55750"/>
                </a:cubicBezTo>
                <a:cubicBezTo>
                  <a:pt x="119391" y="55377"/>
                  <a:pt x="117494" y="55400"/>
                  <a:pt x="115306" y="55788"/>
                </a:cubicBezTo>
                <a:cubicBezTo>
                  <a:pt x="113699" y="56072"/>
                  <a:pt x="113487" y="56055"/>
                  <a:pt x="112946" y="55533"/>
                </a:cubicBezTo>
                <a:cubicBezTo>
                  <a:pt x="112348" y="54955"/>
                  <a:pt x="112354" y="54950"/>
                  <a:pt x="113476" y="54433"/>
                </a:cubicBezTo>
                <a:cubicBezTo>
                  <a:pt x="114458" y="53988"/>
                  <a:pt x="114837" y="53966"/>
                  <a:pt x="116500" y="54261"/>
                </a:cubicBezTo>
                <a:cubicBezTo>
                  <a:pt x="118917" y="54688"/>
                  <a:pt x="119090" y="54683"/>
                  <a:pt x="119090" y="54188"/>
                </a:cubicBezTo>
                <a:cubicBezTo>
                  <a:pt x="119090" y="53783"/>
                  <a:pt x="118392" y="53611"/>
                  <a:pt x="115211" y="53205"/>
                </a:cubicBezTo>
                <a:cubicBezTo>
                  <a:pt x="114330" y="53088"/>
                  <a:pt x="113593" y="52861"/>
                  <a:pt x="113571" y="52700"/>
                </a:cubicBezTo>
                <a:cubicBezTo>
                  <a:pt x="113548" y="52538"/>
                  <a:pt x="114508" y="51955"/>
                  <a:pt x="115702" y="51405"/>
                </a:cubicBezTo>
                <a:cubicBezTo>
                  <a:pt x="116897" y="50855"/>
                  <a:pt x="117873" y="50238"/>
                  <a:pt x="117873" y="50027"/>
                </a:cubicBezTo>
                <a:cubicBezTo>
                  <a:pt x="117873" y="49505"/>
                  <a:pt x="117706" y="49538"/>
                  <a:pt x="115596" y="50500"/>
                </a:cubicBezTo>
                <a:cubicBezTo>
                  <a:pt x="114597" y="50955"/>
                  <a:pt x="113671" y="51233"/>
                  <a:pt x="113543" y="51111"/>
                </a:cubicBezTo>
                <a:cubicBezTo>
                  <a:pt x="113208" y="50811"/>
                  <a:pt x="113861" y="49266"/>
                  <a:pt x="114235" y="49488"/>
                </a:cubicBezTo>
                <a:cubicBezTo>
                  <a:pt x="114754" y="49794"/>
                  <a:pt x="115222" y="49338"/>
                  <a:pt x="114843" y="48894"/>
                </a:cubicBezTo>
                <a:cubicBezTo>
                  <a:pt x="114581" y="48588"/>
                  <a:pt x="114692" y="48388"/>
                  <a:pt x="115351" y="47983"/>
                </a:cubicBezTo>
                <a:cubicBezTo>
                  <a:pt x="115820" y="47694"/>
                  <a:pt x="116322" y="47294"/>
                  <a:pt x="116450" y="47088"/>
                </a:cubicBezTo>
                <a:cubicBezTo>
                  <a:pt x="116584" y="46883"/>
                  <a:pt x="116964" y="46711"/>
                  <a:pt x="117287" y="46711"/>
                </a:cubicBezTo>
                <a:cubicBezTo>
                  <a:pt x="118124" y="46711"/>
                  <a:pt x="118018" y="46166"/>
                  <a:pt x="117114" y="45838"/>
                </a:cubicBezTo>
                <a:cubicBezTo>
                  <a:pt x="116701" y="45683"/>
                  <a:pt x="116355" y="45416"/>
                  <a:pt x="116355" y="45244"/>
                </a:cubicBezTo>
                <a:cubicBezTo>
                  <a:pt x="116355" y="45066"/>
                  <a:pt x="115942" y="44344"/>
                  <a:pt x="115440" y="43638"/>
                </a:cubicBezTo>
                <a:cubicBezTo>
                  <a:pt x="114452" y="42261"/>
                  <a:pt x="114514" y="41638"/>
                  <a:pt x="115702" y="40816"/>
                </a:cubicBezTo>
                <a:cubicBezTo>
                  <a:pt x="116004" y="40605"/>
                  <a:pt x="116333" y="40211"/>
                  <a:pt x="116445" y="39927"/>
                </a:cubicBezTo>
                <a:cubicBezTo>
                  <a:pt x="116551" y="39650"/>
                  <a:pt x="116919" y="39416"/>
                  <a:pt x="117259" y="39416"/>
                </a:cubicBezTo>
                <a:cubicBezTo>
                  <a:pt x="118376" y="39416"/>
                  <a:pt x="117901" y="38938"/>
                  <a:pt x="115976" y="38133"/>
                </a:cubicBezTo>
                <a:cubicBezTo>
                  <a:pt x="114285" y="37422"/>
                  <a:pt x="114140" y="37305"/>
                  <a:pt x="114614" y="36961"/>
                </a:cubicBezTo>
                <a:cubicBezTo>
                  <a:pt x="114904" y="36755"/>
                  <a:pt x="115144" y="36422"/>
                  <a:pt x="115144" y="36244"/>
                </a:cubicBezTo>
                <a:cubicBezTo>
                  <a:pt x="115144" y="35727"/>
                  <a:pt x="114402" y="35855"/>
                  <a:pt x="113554" y="36500"/>
                </a:cubicBezTo>
                <a:cubicBezTo>
                  <a:pt x="112806" y="37061"/>
                  <a:pt x="112756" y="37055"/>
                  <a:pt x="112103" y="36544"/>
                </a:cubicBezTo>
                <a:lnTo>
                  <a:pt x="111428" y="36011"/>
                </a:lnTo>
                <a:lnTo>
                  <a:pt x="113738" y="34194"/>
                </a:lnTo>
                <a:cubicBezTo>
                  <a:pt x="115016" y="33194"/>
                  <a:pt x="116054" y="32183"/>
                  <a:pt x="116054" y="31950"/>
                </a:cubicBezTo>
                <a:cubicBezTo>
                  <a:pt x="116054" y="31288"/>
                  <a:pt x="115786" y="31422"/>
                  <a:pt x="113426" y="33300"/>
                </a:cubicBezTo>
                <a:cubicBezTo>
                  <a:pt x="111417" y="34905"/>
                  <a:pt x="110306" y="35316"/>
                  <a:pt x="110708" y="34305"/>
                </a:cubicBezTo>
                <a:cubicBezTo>
                  <a:pt x="110959" y="33677"/>
                  <a:pt x="110546" y="33544"/>
                  <a:pt x="109787" y="34022"/>
                </a:cubicBezTo>
                <a:cubicBezTo>
                  <a:pt x="108788" y="34655"/>
                  <a:pt x="108481" y="34350"/>
                  <a:pt x="108481" y="32711"/>
                </a:cubicBezTo>
                <a:cubicBezTo>
                  <a:pt x="108481" y="31333"/>
                  <a:pt x="108520" y="31266"/>
                  <a:pt x="109921" y="30444"/>
                </a:cubicBezTo>
                <a:cubicBezTo>
                  <a:pt x="110713" y="29977"/>
                  <a:pt x="111601" y="29511"/>
                  <a:pt x="111891" y="29405"/>
                </a:cubicBezTo>
                <a:cubicBezTo>
                  <a:pt x="112533" y="29172"/>
                  <a:pt x="112555" y="28661"/>
                  <a:pt x="111958" y="27900"/>
                </a:cubicBezTo>
                <a:cubicBezTo>
                  <a:pt x="111523" y="27338"/>
                  <a:pt x="111500" y="27344"/>
                  <a:pt x="110624" y="27972"/>
                </a:cubicBezTo>
                <a:cubicBezTo>
                  <a:pt x="110127" y="28322"/>
                  <a:pt x="109647" y="28477"/>
                  <a:pt x="109553" y="28327"/>
                </a:cubicBezTo>
                <a:cubicBezTo>
                  <a:pt x="109262" y="27877"/>
                  <a:pt x="108520" y="28322"/>
                  <a:pt x="108420" y="29000"/>
                </a:cubicBezTo>
                <a:cubicBezTo>
                  <a:pt x="108369" y="29350"/>
                  <a:pt x="108124" y="29633"/>
                  <a:pt x="107873" y="29633"/>
                </a:cubicBezTo>
                <a:cubicBezTo>
                  <a:pt x="107622" y="29633"/>
                  <a:pt x="107460" y="29422"/>
                  <a:pt x="107504" y="29155"/>
                </a:cubicBezTo>
                <a:cubicBezTo>
                  <a:pt x="107549" y="28883"/>
                  <a:pt x="107320" y="28616"/>
                  <a:pt x="106969" y="28527"/>
                </a:cubicBezTo>
                <a:cubicBezTo>
                  <a:pt x="106310" y="28361"/>
                  <a:pt x="106148" y="27338"/>
                  <a:pt x="106656" y="26566"/>
                </a:cubicBezTo>
                <a:cubicBezTo>
                  <a:pt x="106879" y="26233"/>
                  <a:pt x="106779" y="26094"/>
                  <a:pt x="106271" y="25972"/>
                </a:cubicBezTo>
                <a:cubicBezTo>
                  <a:pt x="105864" y="25877"/>
                  <a:pt x="105562" y="25550"/>
                  <a:pt x="105501" y="25138"/>
                </a:cubicBezTo>
                <a:cubicBezTo>
                  <a:pt x="105429" y="24638"/>
                  <a:pt x="105250" y="24511"/>
                  <a:pt x="104820" y="24622"/>
                </a:cubicBezTo>
                <a:cubicBezTo>
                  <a:pt x="104497" y="24700"/>
                  <a:pt x="104162" y="24650"/>
                  <a:pt x="104072" y="24500"/>
                </a:cubicBezTo>
                <a:cubicBezTo>
                  <a:pt x="103816" y="24105"/>
                  <a:pt x="103330" y="24177"/>
                  <a:pt x="103330" y="24611"/>
                </a:cubicBezTo>
                <a:cubicBezTo>
                  <a:pt x="103330" y="24822"/>
                  <a:pt x="103140" y="25244"/>
                  <a:pt x="102912" y="25544"/>
                </a:cubicBezTo>
                <a:cubicBezTo>
                  <a:pt x="102521" y="26061"/>
                  <a:pt x="102476" y="26050"/>
                  <a:pt x="101963" y="25294"/>
                </a:cubicBezTo>
                <a:cubicBezTo>
                  <a:pt x="101466" y="24566"/>
                  <a:pt x="101466" y="24466"/>
                  <a:pt x="101929" y="23983"/>
                </a:cubicBezTo>
                <a:cubicBezTo>
                  <a:pt x="103057" y="22777"/>
                  <a:pt x="102231" y="22750"/>
                  <a:pt x="100412" y="23933"/>
                </a:cubicBezTo>
                <a:cubicBezTo>
                  <a:pt x="99095" y="24788"/>
                  <a:pt x="99055" y="24805"/>
                  <a:pt x="98827" y="24211"/>
                </a:cubicBezTo>
                <a:cubicBezTo>
                  <a:pt x="98509" y="23377"/>
                  <a:pt x="99876" y="20761"/>
                  <a:pt x="100808" y="20422"/>
                </a:cubicBezTo>
                <a:cubicBezTo>
                  <a:pt x="101723" y="20088"/>
                  <a:pt x="101734" y="19450"/>
                  <a:pt x="100825" y="19655"/>
                </a:cubicBezTo>
                <a:cubicBezTo>
                  <a:pt x="98776" y="20111"/>
                  <a:pt x="98218" y="20161"/>
                  <a:pt x="98051" y="19894"/>
                </a:cubicBezTo>
                <a:cubicBezTo>
                  <a:pt x="97945" y="19733"/>
                  <a:pt x="98481" y="19250"/>
                  <a:pt x="99234" y="18822"/>
                </a:cubicBezTo>
                <a:cubicBezTo>
                  <a:pt x="100685" y="18005"/>
                  <a:pt x="101087" y="17305"/>
                  <a:pt x="99915" y="17644"/>
                </a:cubicBezTo>
                <a:cubicBezTo>
                  <a:pt x="98257" y="18127"/>
                  <a:pt x="98073" y="17900"/>
                  <a:pt x="98581" y="15983"/>
                </a:cubicBezTo>
                <a:cubicBezTo>
                  <a:pt x="98849" y="14983"/>
                  <a:pt x="98163" y="14866"/>
                  <a:pt x="97716" y="15838"/>
                </a:cubicBezTo>
                <a:cubicBezTo>
                  <a:pt x="97554" y="16200"/>
                  <a:pt x="96706" y="16844"/>
                  <a:pt x="95830" y="17272"/>
                </a:cubicBezTo>
                <a:lnTo>
                  <a:pt x="94228" y="18050"/>
                </a:lnTo>
                <a:lnTo>
                  <a:pt x="93659" y="17344"/>
                </a:lnTo>
                <a:cubicBezTo>
                  <a:pt x="92939" y="16466"/>
                  <a:pt x="92794" y="16461"/>
                  <a:pt x="91784" y="17400"/>
                </a:cubicBezTo>
                <a:cubicBezTo>
                  <a:pt x="91326" y="17816"/>
                  <a:pt x="90830" y="18083"/>
                  <a:pt x="90673" y="17994"/>
                </a:cubicBezTo>
                <a:cubicBezTo>
                  <a:pt x="90372" y="17816"/>
                  <a:pt x="90472" y="16050"/>
                  <a:pt x="90891" y="14238"/>
                </a:cubicBezTo>
                <a:cubicBezTo>
                  <a:pt x="91064" y="13494"/>
                  <a:pt x="91019" y="13005"/>
                  <a:pt x="90757" y="12661"/>
                </a:cubicBezTo>
                <a:cubicBezTo>
                  <a:pt x="90551" y="12388"/>
                  <a:pt x="90450" y="11922"/>
                  <a:pt x="90528" y="11627"/>
                </a:cubicBezTo>
                <a:cubicBezTo>
                  <a:pt x="90679" y="11077"/>
                  <a:pt x="89886" y="10844"/>
                  <a:pt x="89563" y="11350"/>
                </a:cubicBezTo>
                <a:cubicBezTo>
                  <a:pt x="89474" y="11488"/>
                  <a:pt x="89049" y="11605"/>
                  <a:pt x="88614" y="11605"/>
                </a:cubicBezTo>
                <a:cubicBezTo>
                  <a:pt x="87744" y="11605"/>
                  <a:pt x="87303" y="10944"/>
                  <a:pt x="87838" y="10433"/>
                </a:cubicBezTo>
                <a:cubicBezTo>
                  <a:pt x="88313" y="9977"/>
                  <a:pt x="88268" y="9338"/>
                  <a:pt x="87760" y="9338"/>
                </a:cubicBezTo>
                <a:cubicBezTo>
                  <a:pt x="87531" y="9338"/>
                  <a:pt x="87185" y="9705"/>
                  <a:pt x="86996" y="10150"/>
                </a:cubicBezTo>
                <a:cubicBezTo>
                  <a:pt x="86438" y="11444"/>
                  <a:pt x="85048" y="13338"/>
                  <a:pt x="84161" y="14011"/>
                </a:cubicBezTo>
                <a:cubicBezTo>
                  <a:pt x="83246" y="14705"/>
                  <a:pt x="82403" y="14488"/>
                  <a:pt x="81806" y="13422"/>
                </a:cubicBezTo>
                <a:cubicBezTo>
                  <a:pt x="81549" y="12955"/>
                  <a:pt x="81583" y="12800"/>
                  <a:pt x="81990" y="12650"/>
                </a:cubicBezTo>
                <a:cubicBezTo>
                  <a:pt x="82542" y="12450"/>
                  <a:pt x="84518" y="10494"/>
                  <a:pt x="84529" y="10144"/>
                </a:cubicBezTo>
                <a:cubicBezTo>
                  <a:pt x="84546" y="9744"/>
                  <a:pt x="83887" y="9916"/>
                  <a:pt x="83095" y="10516"/>
                </a:cubicBezTo>
                <a:cubicBezTo>
                  <a:pt x="82559" y="10922"/>
                  <a:pt x="82219" y="11016"/>
                  <a:pt x="82007" y="10811"/>
                </a:cubicBezTo>
                <a:cubicBezTo>
                  <a:pt x="81538" y="10355"/>
                  <a:pt x="81337" y="10444"/>
                  <a:pt x="80963" y="11238"/>
                </a:cubicBezTo>
                <a:cubicBezTo>
                  <a:pt x="80678" y="11833"/>
                  <a:pt x="80500" y="11916"/>
                  <a:pt x="79931" y="11711"/>
                </a:cubicBezTo>
                <a:cubicBezTo>
                  <a:pt x="79361" y="11505"/>
                  <a:pt x="79239" y="11227"/>
                  <a:pt x="79216" y="10177"/>
                </a:cubicBezTo>
                <a:cubicBezTo>
                  <a:pt x="79127" y="4705"/>
                  <a:pt x="79116" y="4672"/>
                  <a:pt x="78469" y="4672"/>
                </a:cubicBezTo>
                <a:cubicBezTo>
                  <a:pt x="78134" y="4672"/>
                  <a:pt x="77777" y="4477"/>
                  <a:pt x="77682" y="4233"/>
                </a:cubicBezTo>
                <a:cubicBezTo>
                  <a:pt x="77347" y="3388"/>
                  <a:pt x="77012" y="3816"/>
                  <a:pt x="76365" y="5916"/>
                </a:cubicBezTo>
                <a:cubicBezTo>
                  <a:pt x="75751" y="7911"/>
                  <a:pt x="75600" y="8344"/>
                  <a:pt x="74869" y="10277"/>
                </a:cubicBezTo>
                <a:cubicBezTo>
                  <a:pt x="74573" y="11050"/>
                  <a:pt x="74551" y="11055"/>
                  <a:pt x="73636" y="10616"/>
                </a:cubicBezTo>
                <a:lnTo>
                  <a:pt x="72698" y="10161"/>
                </a:lnTo>
                <a:lnTo>
                  <a:pt x="73513" y="9127"/>
                </a:lnTo>
                <a:cubicBezTo>
                  <a:pt x="74244" y="8205"/>
                  <a:pt x="74278" y="8077"/>
                  <a:pt x="73825" y="7833"/>
                </a:cubicBezTo>
                <a:cubicBezTo>
                  <a:pt x="73546" y="7683"/>
                  <a:pt x="73407" y="7411"/>
                  <a:pt x="73519" y="7238"/>
                </a:cubicBezTo>
                <a:cubicBezTo>
                  <a:pt x="73630" y="7066"/>
                  <a:pt x="73418" y="6716"/>
                  <a:pt x="73055" y="6455"/>
                </a:cubicBezTo>
                <a:lnTo>
                  <a:pt x="72402" y="5972"/>
                </a:lnTo>
                <a:lnTo>
                  <a:pt x="73016" y="4255"/>
                </a:lnTo>
                <a:cubicBezTo>
                  <a:pt x="73357" y="3305"/>
                  <a:pt x="73569" y="2472"/>
                  <a:pt x="73491" y="2400"/>
                </a:cubicBezTo>
                <a:cubicBezTo>
                  <a:pt x="73072" y="1994"/>
                  <a:pt x="72497" y="2777"/>
                  <a:pt x="71967" y="4511"/>
                </a:cubicBezTo>
                <a:cubicBezTo>
                  <a:pt x="70918" y="7916"/>
                  <a:pt x="69673" y="7933"/>
                  <a:pt x="70617" y="4527"/>
                </a:cubicBezTo>
                <a:cubicBezTo>
                  <a:pt x="70929" y="3405"/>
                  <a:pt x="71191" y="2238"/>
                  <a:pt x="71197" y="1944"/>
                </a:cubicBezTo>
                <a:cubicBezTo>
                  <a:pt x="71208" y="1088"/>
                  <a:pt x="70527" y="1550"/>
                  <a:pt x="70148" y="2650"/>
                </a:cubicBezTo>
                <a:cubicBezTo>
                  <a:pt x="69936" y="3255"/>
                  <a:pt x="69556" y="3688"/>
                  <a:pt x="69205" y="3744"/>
                </a:cubicBezTo>
                <a:cubicBezTo>
                  <a:pt x="68887" y="3794"/>
                  <a:pt x="68161" y="4411"/>
                  <a:pt x="67586" y="5111"/>
                </a:cubicBezTo>
                <a:cubicBezTo>
                  <a:pt x="66465" y="6477"/>
                  <a:pt x="66057" y="6538"/>
                  <a:pt x="66057" y="5350"/>
                </a:cubicBezTo>
                <a:cubicBezTo>
                  <a:pt x="66057" y="4683"/>
                  <a:pt x="65968" y="4633"/>
                  <a:pt x="65226" y="4811"/>
                </a:cubicBezTo>
                <a:cubicBezTo>
                  <a:pt x="64400" y="5011"/>
                  <a:pt x="64232" y="5161"/>
                  <a:pt x="63585" y="6255"/>
                </a:cubicBezTo>
                <a:cubicBezTo>
                  <a:pt x="63261" y="6794"/>
                  <a:pt x="63233" y="6805"/>
                  <a:pt x="62843" y="6288"/>
                </a:cubicBezTo>
                <a:cubicBezTo>
                  <a:pt x="62508" y="5844"/>
                  <a:pt x="62352" y="5811"/>
                  <a:pt x="61961" y="6127"/>
                </a:cubicBezTo>
                <a:cubicBezTo>
                  <a:pt x="61252" y="6694"/>
                  <a:pt x="60404" y="5794"/>
                  <a:pt x="60159" y="4216"/>
                </a:cubicBezTo>
                <a:cubicBezTo>
                  <a:pt x="60030" y="3383"/>
                  <a:pt x="59801" y="2922"/>
                  <a:pt x="59528" y="2922"/>
                </a:cubicBezTo>
                <a:cubicBezTo>
                  <a:pt x="59193" y="2922"/>
                  <a:pt x="59137" y="3205"/>
                  <a:pt x="59277" y="4216"/>
                </a:cubicBezTo>
                <a:cubicBezTo>
                  <a:pt x="59383" y="4933"/>
                  <a:pt x="59366" y="5755"/>
                  <a:pt x="59249" y="6044"/>
                </a:cubicBezTo>
                <a:cubicBezTo>
                  <a:pt x="59054" y="6527"/>
                  <a:pt x="58992" y="6516"/>
                  <a:pt x="58445" y="5872"/>
                </a:cubicBezTo>
                <a:cubicBezTo>
                  <a:pt x="57965" y="5300"/>
                  <a:pt x="57893" y="4916"/>
                  <a:pt x="58055" y="3861"/>
                </a:cubicBezTo>
                <a:cubicBezTo>
                  <a:pt x="58222" y="2811"/>
                  <a:pt x="58177" y="2588"/>
                  <a:pt x="57837" y="2738"/>
                </a:cubicBezTo>
                <a:cubicBezTo>
                  <a:pt x="57608" y="2838"/>
                  <a:pt x="57184" y="3005"/>
                  <a:pt x="56888" y="3105"/>
                </a:cubicBezTo>
                <a:cubicBezTo>
                  <a:pt x="56369" y="3277"/>
                  <a:pt x="56263" y="3644"/>
                  <a:pt x="56224" y="5405"/>
                </a:cubicBezTo>
                <a:cubicBezTo>
                  <a:pt x="56213" y="5950"/>
                  <a:pt x="56046" y="6283"/>
                  <a:pt x="55783" y="6283"/>
                </a:cubicBezTo>
                <a:cubicBezTo>
                  <a:pt x="55510" y="6283"/>
                  <a:pt x="55008" y="5222"/>
                  <a:pt x="54388" y="3361"/>
                </a:cubicBezTo>
                <a:cubicBezTo>
                  <a:pt x="53501" y="694"/>
                  <a:pt x="53356" y="450"/>
                  <a:pt x="52708" y="522"/>
                </a:cubicBezTo>
                <a:cubicBezTo>
                  <a:pt x="51732" y="627"/>
                  <a:pt x="51659" y="761"/>
                  <a:pt x="52083" y="1650"/>
                </a:cubicBezTo>
                <a:cubicBezTo>
                  <a:pt x="52664" y="2877"/>
                  <a:pt x="52005" y="3122"/>
                  <a:pt x="51190" y="1988"/>
                </a:cubicBezTo>
                <a:cubicBezTo>
                  <a:pt x="50811" y="1455"/>
                  <a:pt x="50459" y="977"/>
                  <a:pt x="50415" y="922"/>
                </a:cubicBezTo>
                <a:cubicBezTo>
                  <a:pt x="50370" y="866"/>
                  <a:pt x="50186" y="911"/>
                  <a:pt x="49996" y="1022"/>
                </a:cubicBezTo>
                <a:cubicBezTo>
                  <a:pt x="49756" y="1166"/>
                  <a:pt x="49795" y="1427"/>
                  <a:pt x="50130" y="1916"/>
                </a:cubicBezTo>
                <a:cubicBezTo>
                  <a:pt x="50666" y="2705"/>
                  <a:pt x="50744" y="3677"/>
                  <a:pt x="50292" y="3944"/>
                </a:cubicBezTo>
                <a:cubicBezTo>
                  <a:pt x="50125" y="4044"/>
                  <a:pt x="49901" y="3888"/>
                  <a:pt x="49795" y="3594"/>
                </a:cubicBezTo>
                <a:cubicBezTo>
                  <a:pt x="49293" y="2177"/>
                  <a:pt x="48127" y="0"/>
                  <a:pt x="47864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828" name="Google Shape;828;p48"/>
          <p:cNvSpPr/>
          <p:nvPr/>
        </p:nvSpPr>
        <p:spPr>
          <a:xfrm>
            <a:off x="399542" y="7702550"/>
            <a:ext cx="2299717" cy="6477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leu(80) 1.4</a:t>
            </a:r>
            <a:endParaRPr/>
          </a:p>
        </p:txBody>
      </p:sp>
      <p:sp>
        <p:nvSpPr>
          <p:cNvPr id="829" name="Google Shape;829;p48"/>
          <p:cNvSpPr/>
          <p:nvPr/>
        </p:nvSpPr>
        <p:spPr>
          <a:xfrm>
            <a:off x="8349665" y="4362450"/>
            <a:ext cx="3061870" cy="6477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donors to BTN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3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4" name="Google Shape;834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88061" y="1985817"/>
            <a:ext cx="5497694" cy="5497694"/>
          </a:xfrm>
          <a:prstGeom prst="rect">
            <a:avLst/>
          </a:prstGeom>
          <a:noFill/>
          <a:ln>
            <a:noFill/>
          </a:ln>
        </p:spPr>
      </p:pic>
      <p:pic>
        <p:nvPicPr>
          <p:cNvPr id="835" name="Google Shape;835;p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5400000">
            <a:off x="-873077" y="3317484"/>
            <a:ext cx="5130801" cy="2650914"/>
          </a:xfrm>
          <a:prstGeom prst="rect">
            <a:avLst/>
          </a:prstGeom>
          <a:noFill/>
          <a:ln>
            <a:noFill/>
          </a:ln>
        </p:spPr>
      </p:pic>
      <p:sp>
        <p:nvSpPr>
          <p:cNvPr id="836" name="Google Shape;836;p49"/>
          <p:cNvSpPr/>
          <p:nvPr/>
        </p:nvSpPr>
        <p:spPr>
          <a:xfrm>
            <a:off x="2906272" y="9005907"/>
            <a:ext cx="1966266" cy="4191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-US" sz="21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imgs: wikipedia</a:t>
            </a:r>
            <a:endParaRPr/>
          </a:p>
        </p:txBody>
      </p:sp>
      <p:sp>
        <p:nvSpPr>
          <p:cNvPr id="837" name="Google Shape;837;p49"/>
          <p:cNvSpPr/>
          <p:nvPr/>
        </p:nvSpPr>
        <p:spPr>
          <a:xfrm>
            <a:off x="318920" y="7559840"/>
            <a:ext cx="2543608" cy="9906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-US" sz="2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flattened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-US" sz="2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dodecahedron</a:t>
            </a:r>
            <a:endParaRPr/>
          </a:p>
        </p:txBody>
      </p:sp>
      <p:sp>
        <p:nvSpPr>
          <p:cNvPr id="838" name="Google Shape;838;p49"/>
          <p:cNvSpPr/>
          <p:nvPr/>
        </p:nvSpPr>
        <p:spPr>
          <a:xfrm>
            <a:off x="3623381" y="7534440"/>
            <a:ext cx="5027055" cy="9906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-US" sz="2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“flattened”bitruncated 24-cell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-US" sz="2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(tetracontoctachoron)</a:t>
            </a:r>
            <a:endParaRPr/>
          </a:p>
        </p:txBody>
      </p:sp>
      <p:sp>
        <p:nvSpPr>
          <p:cNvPr id="839" name="Google Shape;839;p49"/>
          <p:cNvSpPr/>
          <p:nvPr/>
        </p:nvSpPr>
        <p:spPr>
          <a:xfrm>
            <a:off x="1620204" y="631473"/>
            <a:ext cx="9764392" cy="6477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-US" sz="3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how RIF is stored (sparse, resolution ~0.6 A)</a:t>
            </a:r>
            <a:endParaRPr/>
          </a:p>
        </p:txBody>
      </p:sp>
      <p:pic>
        <p:nvPicPr>
          <p:cNvPr id="840" name="Google Shape;840;p4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256035" y="2270574"/>
            <a:ext cx="3803470" cy="380346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41" name="Google Shape;841;p49"/>
          <p:cNvCxnSpPr/>
          <p:nvPr/>
        </p:nvCxnSpPr>
        <p:spPr>
          <a:xfrm rot="10800000">
            <a:off x="7759700" y="4597399"/>
            <a:ext cx="1660574" cy="858579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dot"/>
            <a:miter lim="8000"/>
            <a:headEnd len="sm" w="sm" type="none"/>
            <a:tailEnd len="sm" w="sm" type="none"/>
          </a:ln>
        </p:spPr>
      </p:cxnSp>
      <p:cxnSp>
        <p:nvCxnSpPr>
          <p:cNvPr id="842" name="Google Shape;842;p49"/>
          <p:cNvCxnSpPr/>
          <p:nvPr/>
        </p:nvCxnSpPr>
        <p:spPr>
          <a:xfrm flipH="1">
            <a:off x="7758113" y="2732040"/>
            <a:ext cx="1663748" cy="9571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dot"/>
            <a:miter lim="8000"/>
            <a:headEnd len="sm" w="sm" type="none"/>
            <a:tailEnd len="sm" w="sm" type="none"/>
          </a:ln>
        </p:spPr>
      </p:cxnSp>
      <p:sp>
        <p:nvSpPr>
          <p:cNvPr id="843" name="Google Shape;843;p49"/>
          <p:cNvSpPr/>
          <p:nvPr/>
        </p:nvSpPr>
        <p:spPr>
          <a:xfrm>
            <a:off x="10186199" y="3575499"/>
            <a:ext cx="1943324" cy="11938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1" i="0" lang="en-US" sz="3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6D BCC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1" i="0" lang="en-US" sz="3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Lattice</a:t>
            </a:r>
            <a:endParaRPr/>
          </a:p>
        </p:txBody>
      </p:sp>
      <p:sp>
        <p:nvSpPr>
          <p:cNvPr id="844" name="Google Shape;844;p49"/>
          <p:cNvSpPr/>
          <p:nvPr/>
        </p:nvSpPr>
        <p:spPr>
          <a:xfrm>
            <a:off x="10224299" y="3600899"/>
            <a:ext cx="1943324" cy="11938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-US" sz="3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6D BCC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-US" sz="3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Lattice</a:t>
            </a:r>
            <a:endParaRPr/>
          </a:p>
        </p:txBody>
      </p:sp>
      <p:cxnSp>
        <p:nvCxnSpPr>
          <p:cNvPr id="845" name="Google Shape;845;p49"/>
          <p:cNvCxnSpPr/>
          <p:nvPr/>
        </p:nvCxnSpPr>
        <p:spPr>
          <a:xfrm rot="10800000">
            <a:off x="10907449" y="5436698"/>
            <a:ext cx="221423" cy="1187009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dot"/>
            <a:miter lim="8000"/>
            <a:headEnd len="sm" w="sm" type="none"/>
            <a:tailEnd len="sm" w="sm" type="none"/>
          </a:ln>
        </p:spPr>
      </p:cxnSp>
      <p:graphicFrame>
        <p:nvGraphicFramePr>
          <p:cNvPr id="846" name="Google Shape;846;p49"/>
          <p:cNvGraphicFramePr/>
          <p:nvPr/>
        </p:nvGraphicFramePr>
        <p:xfrm>
          <a:off x="10221484" y="6702031"/>
          <a:ext cx="3000000" cy="3000000"/>
        </p:xfrm>
        <a:graphic>
          <a:graphicData uri="http://schemas.openxmlformats.org/drawingml/2006/table">
            <a:tbl>
              <a:tblPr bandRow="1">
                <a:noFill/>
                <a:tableStyleId>{CB35DA07-A2C3-40B2-93AC-DFCDD21220A6}</a:tableStyleId>
              </a:tblPr>
              <a:tblGrid>
                <a:gridCol w="974475"/>
                <a:gridCol w="974475"/>
              </a:tblGrid>
              <a:tr h="351200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Helvetica Neue"/>
                        <a:buNone/>
                      </a:pPr>
                      <a:r>
                        <a:rPr b="1" lang="en-US" sz="2000" u="none" cap="none" strike="noStrike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RIF</a:t>
                      </a:r>
                      <a:endParaRPr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chemeClr val="accent1"/>
                    </a:solidFill>
                  </a:tcPr>
                </a:tc>
                <a:tc hMerge="1"/>
              </a:tr>
              <a:tr h="351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Helvetica Neue"/>
                        <a:buNone/>
                      </a:pPr>
                      <a:r>
                        <a:rPr b="1" lang="en-US" sz="2000" u="none" cap="none" strike="noStrike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ROT#</a:t>
                      </a:r>
                      <a:endParaRPr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Helvetica Neue"/>
                        <a:buNone/>
                      </a:pPr>
                      <a:r>
                        <a:rPr b="1" lang="en-US" sz="2000" u="none" cap="none" strike="noStrike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Score </a:t>
                      </a:r>
                      <a:endParaRPr/>
                    </a:p>
                  </a:txBody>
                  <a:tcPr marT="50800" marB="50800" marR="50800" marL="50800" anchor="ctr">
                    <a:lnR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chemeClr val="accent1"/>
                    </a:solidFill>
                  </a:tcPr>
                </a:tc>
              </a:tr>
              <a:tr h="351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Helvetica Neue Light"/>
                        <a:buNone/>
                      </a:pPr>
                      <a:r>
                        <a:rPr lang="en-US" sz="2000" u="none" cap="none" strike="noStrike"/>
                        <a:t>7</a:t>
                      </a:r>
                      <a:endParaRPr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Helvetica Neue Light"/>
                        <a:buNone/>
                      </a:pPr>
                      <a:r>
                        <a:rPr lang="en-US" sz="2000" u="none" cap="none" strike="noStrike"/>
                        <a:t>-3.14</a:t>
                      </a:r>
                      <a:endParaRPr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1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Helvetica Neue Light"/>
                        <a:buNone/>
                      </a:pPr>
                      <a:r>
                        <a:rPr lang="en-US" sz="2000" u="none" cap="none" strike="noStrike"/>
                        <a:t>392</a:t>
                      </a:r>
                      <a:endParaRPr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Helvetica Neue Light"/>
                        <a:buNone/>
                      </a:pPr>
                      <a:r>
                        <a:rPr lang="en-US" sz="2000" u="none" cap="none" strike="noStrike"/>
                        <a:t>-2.718</a:t>
                      </a:r>
                      <a:endParaRPr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1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Helvetica Neue Light"/>
                        <a:buNone/>
                      </a:pPr>
                      <a:r>
                        <a:rPr lang="en-US" sz="2000" u="none" cap="none" strike="noStrike"/>
                        <a:t>81</a:t>
                      </a:r>
                      <a:endParaRPr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Helvetica Neue Light"/>
                        <a:buNone/>
                      </a:pPr>
                      <a:r>
                        <a:rPr lang="en-US" sz="2000" u="none" cap="none" strike="noStrike"/>
                        <a:t>-1.3</a:t>
                      </a:r>
                      <a:endParaRPr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1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Helvetica Neue Light"/>
                        <a:buNone/>
                      </a:pPr>
                      <a:r>
                        <a:rPr lang="en-US" sz="2000" u="none" cap="none" strike="noStrike"/>
                        <a:t>13</a:t>
                      </a:r>
                      <a:endParaRPr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Helvetica Neue Light"/>
                        <a:buNone/>
                      </a:pPr>
                      <a:r>
                        <a:rPr lang="en-US" sz="2000" u="none" cap="none" strike="noStrike"/>
                        <a:t>-1.0</a:t>
                      </a:r>
                      <a:endParaRPr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0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p50"/>
          <p:cNvSpPr/>
          <p:nvPr/>
        </p:nvSpPr>
        <p:spPr>
          <a:xfrm>
            <a:off x="3540759" y="3822700"/>
            <a:ext cx="2586079" cy="3022600"/>
          </a:xfrm>
          <a:prstGeom prst="roundRect">
            <a:avLst>
              <a:gd fmla="val 15000" name="adj"/>
            </a:avLst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  <a:effectLst>
            <a:outerShdw blurRad="38100" rotWithShape="0" dir="5400000" dist="25400">
              <a:srgbClr val="000000">
                <a:alpha val="49803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1" i="0" lang="en-US" sz="29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Target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 Light"/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(ligand, protein surface, metal site, theozyme…)</a:t>
            </a:r>
            <a:endParaRPr/>
          </a:p>
        </p:txBody>
      </p:sp>
      <p:sp>
        <p:nvSpPr>
          <p:cNvPr id="852" name="Google Shape;852;p50"/>
          <p:cNvSpPr/>
          <p:nvPr/>
        </p:nvSpPr>
        <p:spPr>
          <a:xfrm>
            <a:off x="5067744" y="2336799"/>
            <a:ext cx="1322528" cy="3429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BB xyz frame</a:t>
            </a:r>
            <a:endParaRPr/>
          </a:p>
        </p:txBody>
      </p:sp>
      <p:sp>
        <p:nvSpPr>
          <p:cNvPr id="853" name="Google Shape;853;p50"/>
          <p:cNvSpPr/>
          <p:nvPr/>
        </p:nvSpPr>
        <p:spPr>
          <a:xfrm rot="-1474519">
            <a:off x="4465764" y="1884059"/>
            <a:ext cx="1322528" cy="3429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BB xyz frame</a:t>
            </a:r>
            <a:endParaRPr/>
          </a:p>
        </p:txBody>
      </p:sp>
      <p:sp>
        <p:nvSpPr>
          <p:cNvPr id="854" name="Google Shape;854;p50"/>
          <p:cNvSpPr/>
          <p:nvPr/>
        </p:nvSpPr>
        <p:spPr>
          <a:xfrm rot="-2938110">
            <a:off x="3978184" y="1580375"/>
            <a:ext cx="1322529" cy="3429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BB xyz frame</a:t>
            </a:r>
            <a:endParaRPr/>
          </a:p>
        </p:txBody>
      </p:sp>
      <p:sp>
        <p:nvSpPr>
          <p:cNvPr id="855" name="Google Shape;855;p50"/>
          <p:cNvSpPr/>
          <p:nvPr/>
        </p:nvSpPr>
        <p:spPr>
          <a:xfrm rot="1584428">
            <a:off x="2754857" y="2067589"/>
            <a:ext cx="1322528" cy="3429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BB xyz frame</a:t>
            </a:r>
            <a:endParaRPr/>
          </a:p>
        </p:txBody>
      </p:sp>
      <p:sp>
        <p:nvSpPr>
          <p:cNvPr id="856" name="Google Shape;856;p50"/>
          <p:cNvSpPr/>
          <p:nvPr/>
        </p:nvSpPr>
        <p:spPr>
          <a:xfrm rot="597863">
            <a:off x="2723357" y="2604144"/>
            <a:ext cx="1322528" cy="3429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BB xyz frame</a:t>
            </a:r>
            <a:endParaRPr/>
          </a:p>
        </p:txBody>
      </p:sp>
      <p:grpSp>
        <p:nvGrpSpPr>
          <p:cNvPr id="857" name="Google Shape;857;p50"/>
          <p:cNvGrpSpPr/>
          <p:nvPr/>
        </p:nvGrpSpPr>
        <p:grpSpPr>
          <a:xfrm>
            <a:off x="4018041" y="2369988"/>
            <a:ext cx="903345" cy="1249514"/>
            <a:chOff x="0" y="0"/>
            <a:chExt cx="903343" cy="1249513"/>
          </a:xfrm>
        </p:grpSpPr>
        <p:grpSp>
          <p:nvGrpSpPr>
            <p:cNvPr id="858" name="Google Shape;858;p50"/>
            <p:cNvGrpSpPr/>
            <p:nvPr/>
          </p:nvGrpSpPr>
          <p:grpSpPr>
            <a:xfrm>
              <a:off x="174981" y="139342"/>
              <a:ext cx="689017" cy="1110171"/>
              <a:chOff x="0" y="-1"/>
              <a:chExt cx="689016" cy="1110170"/>
            </a:xfrm>
          </p:grpSpPr>
          <p:cxnSp>
            <p:nvCxnSpPr>
              <p:cNvPr id="859" name="Google Shape;859;p50"/>
              <p:cNvCxnSpPr/>
              <p:nvPr/>
            </p:nvCxnSpPr>
            <p:spPr>
              <a:xfrm flipH="1" rot="10800000">
                <a:off x="394216" y="682575"/>
                <a:ext cx="180619" cy="427594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860" name="Google Shape;860;p50"/>
              <p:cNvCxnSpPr/>
              <p:nvPr/>
            </p:nvCxnSpPr>
            <p:spPr>
              <a:xfrm flipH="1" rot="10800000">
                <a:off x="348575" y="47575"/>
                <a:ext cx="271900" cy="376794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861" name="Google Shape;861;p50"/>
              <p:cNvCxnSpPr/>
              <p:nvPr/>
            </p:nvCxnSpPr>
            <p:spPr>
              <a:xfrm rot="10800000">
                <a:off x="351235" y="416868"/>
                <a:ext cx="266581" cy="266581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862" name="Google Shape;862;p50"/>
              <p:cNvCxnSpPr/>
              <p:nvPr/>
            </p:nvCxnSpPr>
            <p:spPr>
              <a:xfrm rot="10800000">
                <a:off x="592534" y="670868"/>
                <a:ext cx="96482" cy="403433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863" name="Google Shape;863;p50"/>
              <p:cNvCxnSpPr/>
              <p:nvPr/>
            </p:nvCxnSpPr>
            <p:spPr>
              <a:xfrm flipH="1" rot="10800000">
                <a:off x="348575" y="0"/>
                <a:ext cx="1" cy="471944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864" name="Google Shape;864;p50"/>
              <p:cNvCxnSpPr/>
              <p:nvPr/>
            </p:nvCxnSpPr>
            <p:spPr>
              <a:xfrm rot="10800000">
                <a:off x="187960" y="-1"/>
                <a:ext cx="160616" cy="471945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865" name="Google Shape;865;p50"/>
              <p:cNvCxnSpPr/>
              <p:nvPr/>
            </p:nvCxnSpPr>
            <p:spPr>
              <a:xfrm rot="10800000">
                <a:off x="0" y="114300"/>
                <a:ext cx="326908" cy="326908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866" name="Google Shape;866;p50"/>
              <p:cNvCxnSpPr/>
              <p:nvPr/>
            </p:nvCxnSpPr>
            <p:spPr>
              <a:xfrm flipH="1">
                <a:off x="12699" y="415807"/>
                <a:ext cx="301509" cy="1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</p:grpSp>
        <p:sp>
          <p:nvSpPr>
            <p:cNvPr id="867" name="Google Shape;867;p50"/>
            <p:cNvSpPr/>
            <p:nvPr/>
          </p:nvSpPr>
          <p:spPr>
            <a:xfrm>
              <a:off x="0" y="489813"/>
              <a:ext cx="132557" cy="132557"/>
            </a:xfrm>
            <a:prstGeom prst="ellipse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  <a:effectLst>
              <a:outerShdw blurRad="38100" rotWithShape="0" dir="5400000" dist="25400">
                <a:srgbClr val="000000">
                  <a:alpha val="49803"/>
                </a:srgbClr>
              </a:outerShdw>
            </a:effectLst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 Light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868" name="Google Shape;868;p50"/>
            <p:cNvSpPr/>
            <p:nvPr/>
          </p:nvSpPr>
          <p:spPr>
            <a:xfrm>
              <a:off x="317" y="175235"/>
              <a:ext cx="132558" cy="132557"/>
            </a:xfrm>
            <a:prstGeom prst="ellipse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  <a:effectLst>
              <a:outerShdw blurRad="38100" rotWithShape="0" dir="5400000" dist="25400">
                <a:srgbClr val="000000">
                  <a:alpha val="49803"/>
                </a:srgbClr>
              </a:outerShdw>
            </a:effectLst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 Light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869" name="Google Shape;869;p50"/>
            <p:cNvSpPr/>
            <p:nvPr/>
          </p:nvSpPr>
          <p:spPr>
            <a:xfrm>
              <a:off x="274638" y="0"/>
              <a:ext cx="132557" cy="132557"/>
            </a:xfrm>
            <a:prstGeom prst="ellipse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  <a:effectLst>
              <a:outerShdw blurRad="38100" rotWithShape="0" dir="5400000" dist="25400">
                <a:srgbClr val="000000">
                  <a:alpha val="49803"/>
                </a:srgbClr>
              </a:outerShdw>
            </a:effectLst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 Light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870" name="Google Shape;870;p50"/>
            <p:cNvSpPr/>
            <p:nvPr/>
          </p:nvSpPr>
          <p:spPr>
            <a:xfrm>
              <a:off x="491871" y="0"/>
              <a:ext cx="132557" cy="132557"/>
            </a:xfrm>
            <a:prstGeom prst="ellipse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  <a:effectLst>
              <a:outerShdw blurRad="38100" rotWithShape="0" dir="5400000" dist="25400">
                <a:srgbClr val="000000">
                  <a:alpha val="49803"/>
                </a:srgbClr>
              </a:outerShdw>
            </a:effectLst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 Light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871" name="Google Shape;871;p50"/>
            <p:cNvSpPr/>
            <p:nvPr/>
          </p:nvSpPr>
          <p:spPr>
            <a:xfrm>
              <a:off x="770786" y="73065"/>
              <a:ext cx="132557" cy="132557"/>
            </a:xfrm>
            <a:prstGeom prst="ellipse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  <a:effectLst>
              <a:outerShdw blurRad="38100" rotWithShape="0" dir="5400000" dist="25400">
                <a:srgbClr val="000000">
                  <a:alpha val="49803"/>
                </a:srgbClr>
              </a:outerShdw>
            </a:effectLst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 Light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</p:grpSp>
      <p:grpSp>
        <p:nvGrpSpPr>
          <p:cNvPr id="872" name="Google Shape;872;p50"/>
          <p:cNvGrpSpPr/>
          <p:nvPr/>
        </p:nvGrpSpPr>
        <p:grpSpPr>
          <a:xfrm flipH="1" rot="1043963">
            <a:off x="5732539" y="2789088"/>
            <a:ext cx="903345" cy="1249515"/>
            <a:chOff x="0" y="0"/>
            <a:chExt cx="903343" cy="1249513"/>
          </a:xfrm>
        </p:grpSpPr>
        <p:grpSp>
          <p:nvGrpSpPr>
            <p:cNvPr id="873" name="Google Shape;873;p50"/>
            <p:cNvGrpSpPr/>
            <p:nvPr/>
          </p:nvGrpSpPr>
          <p:grpSpPr>
            <a:xfrm>
              <a:off x="174981" y="139342"/>
              <a:ext cx="689017" cy="1110171"/>
              <a:chOff x="0" y="-1"/>
              <a:chExt cx="689016" cy="1110170"/>
            </a:xfrm>
          </p:grpSpPr>
          <p:cxnSp>
            <p:nvCxnSpPr>
              <p:cNvPr id="874" name="Google Shape;874;p50"/>
              <p:cNvCxnSpPr/>
              <p:nvPr/>
            </p:nvCxnSpPr>
            <p:spPr>
              <a:xfrm flipH="1" rot="10800000">
                <a:off x="394216" y="682575"/>
                <a:ext cx="180619" cy="427594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875" name="Google Shape;875;p50"/>
              <p:cNvCxnSpPr/>
              <p:nvPr/>
            </p:nvCxnSpPr>
            <p:spPr>
              <a:xfrm flipH="1" rot="10800000">
                <a:off x="348575" y="47575"/>
                <a:ext cx="271900" cy="376794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876" name="Google Shape;876;p50"/>
              <p:cNvCxnSpPr/>
              <p:nvPr/>
            </p:nvCxnSpPr>
            <p:spPr>
              <a:xfrm rot="10800000">
                <a:off x="351235" y="416868"/>
                <a:ext cx="266581" cy="266581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877" name="Google Shape;877;p50"/>
              <p:cNvCxnSpPr/>
              <p:nvPr/>
            </p:nvCxnSpPr>
            <p:spPr>
              <a:xfrm rot="10800000">
                <a:off x="592534" y="670868"/>
                <a:ext cx="96482" cy="403433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878" name="Google Shape;878;p50"/>
              <p:cNvCxnSpPr/>
              <p:nvPr/>
            </p:nvCxnSpPr>
            <p:spPr>
              <a:xfrm flipH="1" rot="10800000">
                <a:off x="348575" y="0"/>
                <a:ext cx="1" cy="471944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879" name="Google Shape;879;p50"/>
              <p:cNvCxnSpPr/>
              <p:nvPr/>
            </p:nvCxnSpPr>
            <p:spPr>
              <a:xfrm rot="10800000">
                <a:off x="187960" y="-1"/>
                <a:ext cx="160616" cy="471945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880" name="Google Shape;880;p50"/>
              <p:cNvCxnSpPr/>
              <p:nvPr/>
            </p:nvCxnSpPr>
            <p:spPr>
              <a:xfrm rot="10800000">
                <a:off x="0" y="114300"/>
                <a:ext cx="326908" cy="326908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881" name="Google Shape;881;p50"/>
              <p:cNvCxnSpPr/>
              <p:nvPr/>
            </p:nvCxnSpPr>
            <p:spPr>
              <a:xfrm flipH="1">
                <a:off x="12699" y="415807"/>
                <a:ext cx="301509" cy="1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</p:grpSp>
        <p:sp>
          <p:nvSpPr>
            <p:cNvPr id="882" name="Google Shape;882;p50"/>
            <p:cNvSpPr/>
            <p:nvPr/>
          </p:nvSpPr>
          <p:spPr>
            <a:xfrm>
              <a:off x="0" y="489813"/>
              <a:ext cx="132557" cy="132557"/>
            </a:xfrm>
            <a:prstGeom prst="ellipse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  <a:effectLst>
              <a:outerShdw blurRad="38100" rotWithShape="0" dir="5400000" dist="25400">
                <a:srgbClr val="000000">
                  <a:alpha val="49803"/>
                </a:srgbClr>
              </a:outerShdw>
            </a:effectLst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 Light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883" name="Google Shape;883;p50"/>
            <p:cNvSpPr/>
            <p:nvPr/>
          </p:nvSpPr>
          <p:spPr>
            <a:xfrm>
              <a:off x="317" y="175235"/>
              <a:ext cx="132558" cy="132557"/>
            </a:xfrm>
            <a:prstGeom prst="ellipse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  <a:effectLst>
              <a:outerShdw blurRad="38100" rotWithShape="0" dir="5400000" dist="25400">
                <a:srgbClr val="000000">
                  <a:alpha val="49803"/>
                </a:srgbClr>
              </a:outerShdw>
            </a:effectLst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 Light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884" name="Google Shape;884;p50"/>
            <p:cNvSpPr/>
            <p:nvPr/>
          </p:nvSpPr>
          <p:spPr>
            <a:xfrm>
              <a:off x="274638" y="0"/>
              <a:ext cx="132557" cy="132557"/>
            </a:xfrm>
            <a:prstGeom prst="ellipse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  <a:effectLst>
              <a:outerShdw blurRad="38100" rotWithShape="0" dir="5400000" dist="25400">
                <a:srgbClr val="000000">
                  <a:alpha val="49803"/>
                </a:srgbClr>
              </a:outerShdw>
            </a:effectLst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 Light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885" name="Google Shape;885;p50"/>
            <p:cNvSpPr/>
            <p:nvPr/>
          </p:nvSpPr>
          <p:spPr>
            <a:xfrm>
              <a:off x="491871" y="0"/>
              <a:ext cx="132557" cy="132557"/>
            </a:xfrm>
            <a:prstGeom prst="ellipse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  <a:effectLst>
              <a:outerShdw blurRad="38100" rotWithShape="0" dir="5400000" dist="25400">
                <a:srgbClr val="000000">
                  <a:alpha val="49803"/>
                </a:srgbClr>
              </a:outerShdw>
            </a:effectLst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 Light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886" name="Google Shape;886;p50"/>
            <p:cNvSpPr/>
            <p:nvPr/>
          </p:nvSpPr>
          <p:spPr>
            <a:xfrm>
              <a:off x="770786" y="73065"/>
              <a:ext cx="132557" cy="132557"/>
            </a:xfrm>
            <a:prstGeom prst="ellipse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  <a:effectLst>
              <a:outerShdw blurRad="38100" rotWithShape="0" dir="5400000" dist="25400">
                <a:srgbClr val="000000">
                  <a:alpha val="49803"/>
                </a:srgbClr>
              </a:outerShdw>
            </a:effectLst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 Light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</p:grpSp>
      <p:grpSp>
        <p:nvGrpSpPr>
          <p:cNvPr id="887" name="Google Shape;887;p50"/>
          <p:cNvGrpSpPr/>
          <p:nvPr/>
        </p:nvGrpSpPr>
        <p:grpSpPr>
          <a:xfrm rot="5215340">
            <a:off x="6090680" y="3822867"/>
            <a:ext cx="903345" cy="1249515"/>
            <a:chOff x="0" y="0"/>
            <a:chExt cx="903343" cy="1249513"/>
          </a:xfrm>
        </p:grpSpPr>
        <p:grpSp>
          <p:nvGrpSpPr>
            <p:cNvPr id="888" name="Google Shape;888;p50"/>
            <p:cNvGrpSpPr/>
            <p:nvPr/>
          </p:nvGrpSpPr>
          <p:grpSpPr>
            <a:xfrm>
              <a:off x="174981" y="139342"/>
              <a:ext cx="689017" cy="1110171"/>
              <a:chOff x="0" y="-1"/>
              <a:chExt cx="689016" cy="1110170"/>
            </a:xfrm>
          </p:grpSpPr>
          <p:cxnSp>
            <p:nvCxnSpPr>
              <p:cNvPr id="889" name="Google Shape;889;p50"/>
              <p:cNvCxnSpPr/>
              <p:nvPr/>
            </p:nvCxnSpPr>
            <p:spPr>
              <a:xfrm flipH="1" rot="10800000">
                <a:off x="394216" y="682575"/>
                <a:ext cx="180619" cy="427594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890" name="Google Shape;890;p50"/>
              <p:cNvCxnSpPr/>
              <p:nvPr/>
            </p:nvCxnSpPr>
            <p:spPr>
              <a:xfrm flipH="1" rot="10800000">
                <a:off x="348575" y="47575"/>
                <a:ext cx="271900" cy="376794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891" name="Google Shape;891;p50"/>
              <p:cNvCxnSpPr/>
              <p:nvPr/>
            </p:nvCxnSpPr>
            <p:spPr>
              <a:xfrm rot="10800000">
                <a:off x="351235" y="416868"/>
                <a:ext cx="266581" cy="266581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892" name="Google Shape;892;p50"/>
              <p:cNvCxnSpPr/>
              <p:nvPr/>
            </p:nvCxnSpPr>
            <p:spPr>
              <a:xfrm rot="10800000">
                <a:off x="592534" y="670868"/>
                <a:ext cx="96482" cy="403433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893" name="Google Shape;893;p50"/>
              <p:cNvCxnSpPr/>
              <p:nvPr/>
            </p:nvCxnSpPr>
            <p:spPr>
              <a:xfrm flipH="1" rot="10800000">
                <a:off x="348575" y="0"/>
                <a:ext cx="1" cy="471944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894" name="Google Shape;894;p50"/>
              <p:cNvCxnSpPr/>
              <p:nvPr/>
            </p:nvCxnSpPr>
            <p:spPr>
              <a:xfrm rot="10800000">
                <a:off x="187960" y="-1"/>
                <a:ext cx="160616" cy="471945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895" name="Google Shape;895;p50"/>
              <p:cNvCxnSpPr/>
              <p:nvPr/>
            </p:nvCxnSpPr>
            <p:spPr>
              <a:xfrm rot="10800000">
                <a:off x="0" y="114300"/>
                <a:ext cx="326908" cy="326908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896" name="Google Shape;896;p50"/>
              <p:cNvCxnSpPr/>
              <p:nvPr/>
            </p:nvCxnSpPr>
            <p:spPr>
              <a:xfrm flipH="1">
                <a:off x="12699" y="415807"/>
                <a:ext cx="301509" cy="1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</p:grpSp>
        <p:sp>
          <p:nvSpPr>
            <p:cNvPr id="897" name="Google Shape;897;p50"/>
            <p:cNvSpPr/>
            <p:nvPr/>
          </p:nvSpPr>
          <p:spPr>
            <a:xfrm>
              <a:off x="0" y="489813"/>
              <a:ext cx="132557" cy="132557"/>
            </a:xfrm>
            <a:prstGeom prst="ellipse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  <a:effectLst>
              <a:outerShdw blurRad="38100" rotWithShape="0" dir="5400000" dist="25400">
                <a:srgbClr val="000000">
                  <a:alpha val="49803"/>
                </a:srgbClr>
              </a:outerShdw>
            </a:effectLst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 Light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898" name="Google Shape;898;p50"/>
            <p:cNvSpPr/>
            <p:nvPr/>
          </p:nvSpPr>
          <p:spPr>
            <a:xfrm>
              <a:off x="317" y="175235"/>
              <a:ext cx="132558" cy="132557"/>
            </a:xfrm>
            <a:prstGeom prst="ellipse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  <a:effectLst>
              <a:outerShdw blurRad="38100" rotWithShape="0" dir="5400000" dist="25400">
                <a:srgbClr val="000000">
                  <a:alpha val="49803"/>
                </a:srgbClr>
              </a:outerShdw>
            </a:effectLst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 Light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899" name="Google Shape;899;p50"/>
            <p:cNvSpPr/>
            <p:nvPr/>
          </p:nvSpPr>
          <p:spPr>
            <a:xfrm>
              <a:off x="274638" y="0"/>
              <a:ext cx="132557" cy="132557"/>
            </a:xfrm>
            <a:prstGeom prst="ellipse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  <a:effectLst>
              <a:outerShdw blurRad="38100" rotWithShape="0" dir="5400000" dist="25400">
                <a:srgbClr val="000000">
                  <a:alpha val="49803"/>
                </a:srgbClr>
              </a:outerShdw>
            </a:effectLst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 Light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900" name="Google Shape;900;p50"/>
            <p:cNvSpPr/>
            <p:nvPr/>
          </p:nvSpPr>
          <p:spPr>
            <a:xfrm>
              <a:off x="491871" y="0"/>
              <a:ext cx="132557" cy="132557"/>
            </a:xfrm>
            <a:prstGeom prst="ellipse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  <a:effectLst>
              <a:outerShdw blurRad="38100" rotWithShape="0" dir="5400000" dist="25400">
                <a:srgbClr val="000000">
                  <a:alpha val="49803"/>
                </a:srgbClr>
              </a:outerShdw>
            </a:effectLst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 Light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901" name="Google Shape;901;p50"/>
            <p:cNvSpPr/>
            <p:nvPr/>
          </p:nvSpPr>
          <p:spPr>
            <a:xfrm>
              <a:off x="770786" y="73065"/>
              <a:ext cx="132557" cy="132557"/>
            </a:xfrm>
            <a:prstGeom prst="ellipse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  <a:effectLst>
              <a:outerShdw blurRad="38100" rotWithShape="0" dir="5400000" dist="25400">
                <a:srgbClr val="000000">
                  <a:alpha val="49803"/>
                </a:srgbClr>
              </a:outerShdw>
            </a:effectLst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 Light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</p:grpSp>
      <p:grpSp>
        <p:nvGrpSpPr>
          <p:cNvPr id="902" name="Google Shape;902;p50"/>
          <p:cNvGrpSpPr/>
          <p:nvPr/>
        </p:nvGrpSpPr>
        <p:grpSpPr>
          <a:xfrm rot="6246104">
            <a:off x="6314199" y="4625507"/>
            <a:ext cx="903345" cy="1249515"/>
            <a:chOff x="0" y="0"/>
            <a:chExt cx="903343" cy="1249513"/>
          </a:xfrm>
        </p:grpSpPr>
        <p:grpSp>
          <p:nvGrpSpPr>
            <p:cNvPr id="903" name="Google Shape;903;p50"/>
            <p:cNvGrpSpPr/>
            <p:nvPr/>
          </p:nvGrpSpPr>
          <p:grpSpPr>
            <a:xfrm>
              <a:off x="174981" y="139342"/>
              <a:ext cx="689017" cy="1110171"/>
              <a:chOff x="0" y="-1"/>
              <a:chExt cx="689016" cy="1110170"/>
            </a:xfrm>
          </p:grpSpPr>
          <p:cxnSp>
            <p:nvCxnSpPr>
              <p:cNvPr id="904" name="Google Shape;904;p50"/>
              <p:cNvCxnSpPr/>
              <p:nvPr/>
            </p:nvCxnSpPr>
            <p:spPr>
              <a:xfrm flipH="1" rot="10800000">
                <a:off x="394216" y="682575"/>
                <a:ext cx="180619" cy="427594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905" name="Google Shape;905;p50"/>
              <p:cNvCxnSpPr/>
              <p:nvPr/>
            </p:nvCxnSpPr>
            <p:spPr>
              <a:xfrm flipH="1" rot="10800000">
                <a:off x="348575" y="47575"/>
                <a:ext cx="271900" cy="376794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906" name="Google Shape;906;p50"/>
              <p:cNvCxnSpPr/>
              <p:nvPr/>
            </p:nvCxnSpPr>
            <p:spPr>
              <a:xfrm rot="10800000">
                <a:off x="351235" y="416868"/>
                <a:ext cx="266581" cy="266581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907" name="Google Shape;907;p50"/>
              <p:cNvCxnSpPr/>
              <p:nvPr/>
            </p:nvCxnSpPr>
            <p:spPr>
              <a:xfrm rot="10800000">
                <a:off x="592534" y="670868"/>
                <a:ext cx="96482" cy="403433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908" name="Google Shape;908;p50"/>
              <p:cNvCxnSpPr/>
              <p:nvPr/>
            </p:nvCxnSpPr>
            <p:spPr>
              <a:xfrm flipH="1" rot="10800000">
                <a:off x="348575" y="0"/>
                <a:ext cx="1" cy="471944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909" name="Google Shape;909;p50"/>
              <p:cNvCxnSpPr/>
              <p:nvPr/>
            </p:nvCxnSpPr>
            <p:spPr>
              <a:xfrm rot="10800000">
                <a:off x="187960" y="-1"/>
                <a:ext cx="160616" cy="471945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910" name="Google Shape;910;p50"/>
              <p:cNvCxnSpPr/>
              <p:nvPr/>
            </p:nvCxnSpPr>
            <p:spPr>
              <a:xfrm rot="10800000">
                <a:off x="0" y="114300"/>
                <a:ext cx="326908" cy="326908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911" name="Google Shape;911;p50"/>
              <p:cNvCxnSpPr/>
              <p:nvPr/>
            </p:nvCxnSpPr>
            <p:spPr>
              <a:xfrm flipH="1">
                <a:off x="12699" y="415807"/>
                <a:ext cx="301509" cy="1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</p:grpSp>
        <p:sp>
          <p:nvSpPr>
            <p:cNvPr id="912" name="Google Shape;912;p50"/>
            <p:cNvSpPr/>
            <p:nvPr/>
          </p:nvSpPr>
          <p:spPr>
            <a:xfrm>
              <a:off x="0" y="489813"/>
              <a:ext cx="132557" cy="132557"/>
            </a:xfrm>
            <a:prstGeom prst="ellipse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  <a:effectLst>
              <a:outerShdw blurRad="38100" rotWithShape="0" dir="5400000" dist="25400">
                <a:srgbClr val="000000">
                  <a:alpha val="49803"/>
                </a:srgbClr>
              </a:outerShdw>
            </a:effectLst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 Light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913" name="Google Shape;913;p50"/>
            <p:cNvSpPr/>
            <p:nvPr/>
          </p:nvSpPr>
          <p:spPr>
            <a:xfrm>
              <a:off x="317" y="175235"/>
              <a:ext cx="132558" cy="132557"/>
            </a:xfrm>
            <a:prstGeom prst="ellipse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  <a:effectLst>
              <a:outerShdw blurRad="38100" rotWithShape="0" dir="5400000" dist="25400">
                <a:srgbClr val="000000">
                  <a:alpha val="49803"/>
                </a:srgbClr>
              </a:outerShdw>
            </a:effectLst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 Light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914" name="Google Shape;914;p50"/>
            <p:cNvSpPr/>
            <p:nvPr/>
          </p:nvSpPr>
          <p:spPr>
            <a:xfrm>
              <a:off x="274638" y="0"/>
              <a:ext cx="132557" cy="132557"/>
            </a:xfrm>
            <a:prstGeom prst="ellipse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  <a:effectLst>
              <a:outerShdw blurRad="38100" rotWithShape="0" dir="5400000" dist="25400">
                <a:srgbClr val="000000">
                  <a:alpha val="49803"/>
                </a:srgbClr>
              </a:outerShdw>
            </a:effectLst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 Light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915" name="Google Shape;915;p50"/>
            <p:cNvSpPr/>
            <p:nvPr/>
          </p:nvSpPr>
          <p:spPr>
            <a:xfrm>
              <a:off x="491871" y="0"/>
              <a:ext cx="132557" cy="132557"/>
            </a:xfrm>
            <a:prstGeom prst="ellipse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  <a:effectLst>
              <a:outerShdw blurRad="38100" rotWithShape="0" dir="5400000" dist="25400">
                <a:srgbClr val="000000">
                  <a:alpha val="49803"/>
                </a:srgbClr>
              </a:outerShdw>
            </a:effectLst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 Light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916" name="Google Shape;916;p50"/>
            <p:cNvSpPr/>
            <p:nvPr/>
          </p:nvSpPr>
          <p:spPr>
            <a:xfrm>
              <a:off x="770786" y="73065"/>
              <a:ext cx="132557" cy="132557"/>
            </a:xfrm>
            <a:prstGeom prst="ellipse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  <a:effectLst>
              <a:outerShdw blurRad="38100" rotWithShape="0" dir="5400000" dist="25400">
                <a:srgbClr val="000000">
                  <a:alpha val="49803"/>
                </a:srgbClr>
              </a:outerShdw>
            </a:effectLst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 Light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</p:grpSp>
      <p:grpSp>
        <p:nvGrpSpPr>
          <p:cNvPr id="917" name="Google Shape;917;p50"/>
          <p:cNvGrpSpPr/>
          <p:nvPr/>
        </p:nvGrpSpPr>
        <p:grpSpPr>
          <a:xfrm rot="-3299110">
            <a:off x="2588022" y="3439243"/>
            <a:ext cx="903345" cy="1249514"/>
            <a:chOff x="0" y="0"/>
            <a:chExt cx="903343" cy="1249513"/>
          </a:xfrm>
        </p:grpSpPr>
        <p:grpSp>
          <p:nvGrpSpPr>
            <p:cNvPr id="918" name="Google Shape;918;p50"/>
            <p:cNvGrpSpPr/>
            <p:nvPr/>
          </p:nvGrpSpPr>
          <p:grpSpPr>
            <a:xfrm>
              <a:off x="174981" y="139342"/>
              <a:ext cx="689017" cy="1110171"/>
              <a:chOff x="0" y="-1"/>
              <a:chExt cx="689016" cy="1110170"/>
            </a:xfrm>
          </p:grpSpPr>
          <p:cxnSp>
            <p:nvCxnSpPr>
              <p:cNvPr id="919" name="Google Shape;919;p50"/>
              <p:cNvCxnSpPr/>
              <p:nvPr/>
            </p:nvCxnSpPr>
            <p:spPr>
              <a:xfrm flipH="1" rot="10800000">
                <a:off x="394216" y="682575"/>
                <a:ext cx="180619" cy="427594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920" name="Google Shape;920;p50"/>
              <p:cNvCxnSpPr/>
              <p:nvPr/>
            </p:nvCxnSpPr>
            <p:spPr>
              <a:xfrm flipH="1" rot="10800000">
                <a:off x="348575" y="47575"/>
                <a:ext cx="271900" cy="376794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921" name="Google Shape;921;p50"/>
              <p:cNvCxnSpPr/>
              <p:nvPr/>
            </p:nvCxnSpPr>
            <p:spPr>
              <a:xfrm rot="10800000">
                <a:off x="351235" y="416868"/>
                <a:ext cx="266581" cy="266581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922" name="Google Shape;922;p50"/>
              <p:cNvCxnSpPr/>
              <p:nvPr/>
            </p:nvCxnSpPr>
            <p:spPr>
              <a:xfrm rot="10800000">
                <a:off x="592534" y="670868"/>
                <a:ext cx="96482" cy="403433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923" name="Google Shape;923;p50"/>
              <p:cNvCxnSpPr/>
              <p:nvPr/>
            </p:nvCxnSpPr>
            <p:spPr>
              <a:xfrm flipH="1" rot="10800000">
                <a:off x="348575" y="0"/>
                <a:ext cx="1" cy="471944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924" name="Google Shape;924;p50"/>
              <p:cNvCxnSpPr/>
              <p:nvPr/>
            </p:nvCxnSpPr>
            <p:spPr>
              <a:xfrm rot="10800000">
                <a:off x="187960" y="-1"/>
                <a:ext cx="160616" cy="471945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925" name="Google Shape;925;p50"/>
              <p:cNvCxnSpPr/>
              <p:nvPr/>
            </p:nvCxnSpPr>
            <p:spPr>
              <a:xfrm rot="10800000">
                <a:off x="0" y="114300"/>
                <a:ext cx="326908" cy="326908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926" name="Google Shape;926;p50"/>
              <p:cNvCxnSpPr/>
              <p:nvPr/>
            </p:nvCxnSpPr>
            <p:spPr>
              <a:xfrm flipH="1">
                <a:off x="12699" y="415807"/>
                <a:ext cx="301509" cy="1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</p:grpSp>
        <p:sp>
          <p:nvSpPr>
            <p:cNvPr id="927" name="Google Shape;927;p50"/>
            <p:cNvSpPr/>
            <p:nvPr/>
          </p:nvSpPr>
          <p:spPr>
            <a:xfrm>
              <a:off x="0" y="489813"/>
              <a:ext cx="132557" cy="132557"/>
            </a:xfrm>
            <a:prstGeom prst="ellipse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  <a:effectLst>
              <a:outerShdw blurRad="38100" rotWithShape="0" dir="5400000" dist="25400">
                <a:srgbClr val="000000">
                  <a:alpha val="49803"/>
                </a:srgbClr>
              </a:outerShdw>
            </a:effectLst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 Light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928" name="Google Shape;928;p50"/>
            <p:cNvSpPr/>
            <p:nvPr/>
          </p:nvSpPr>
          <p:spPr>
            <a:xfrm>
              <a:off x="317" y="175235"/>
              <a:ext cx="132558" cy="132557"/>
            </a:xfrm>
            <a:prstGeom prst="ellipse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  <a:effectLst>
              <a:outerShdw blurRad="38100" rotWithShape="0" dir="5400000" dist="25400">
                <a:srgbClr val="000000">
                  <a:alpha val="49803"/>
                </a:srgbClr>
              </a:outerShdw>
            </a:effectLst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 Light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929" name="Google Shape;929;p50"/>
            <p:cNvSpPr/>
            <p:nvPr/>
          </p:nvSpPr>
          <p:spPr>
            <a:xfrm>
              <a:off x="274638" y="0"/>
              <a:ext cx="132557" cy="132557"/>
            </a:xfrm>
            <a:prstGeom prst="ellipse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  <a:effectLst>
              <a:outerShdw blurRad="38100" rotWithShape="0" dir="5400000" dist="25400">
                <a:srgbClr val="000000">
                  <a:alpha val="49803"/>
                </a:srgbClr>
              </a:outerShdw>
            </a:effectLst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 Light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930" name="Google Shape;930;p50"/>
            <p:cNvSpPr/>
            <p:nvPr/>
          </p:nvSpPr>
          <p:spPr>
            <a:xfrm>
              <a:off x="491871" y="0"/>
              <a:ext cx="132557" cy="132557"/>
            </a:xfrm>
            <a:prstGeom prst="ellipse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  <a:effectLst>
              <a:outerShdw blurRad="38100" rotWithShape="0" dir="5400000" dist="25400">
                <a:srgbClr val="000000">
                  <a:alpha val="49803"/>
                </a:srgbClr>
              </a:outerShdw>
            </a:effectLst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 Light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931" name="Google Shape;931;p50"/>
            <p:cNvSpPr/>
            <p:nvPr/>
          </p:nvSpPr>
          <p:spPr>
            <a:xfrm>
              <a:off x="770786" y="73065"/>
              <a:ext cx="132557" cy="132557"/>
            </a:xfrm>
            <a:prstGeom prst="ellipse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  <a:effectLst>
              <a:outerShdw blurRad="38100" rotWithShape="0" dir="5400000" dist="25400">
                <a:srgbClr val="000000">
                  <a:alpha val="49803"/>
                </a:srgbClr>
              </a:outerShdw>
            </a:effectLst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 Light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</p:grpSp>
      <p:grpSp>
        <p:nvGrpSpPr>
          <p:cNvPr id="932" name="Google Shape;932;p50"/>
          <p:cNvGrpSpPr/>
          <p:nvPr/>
        </p:nvGrpSpPr>
        <p:grpSpPr>
          <a:xfrm rot="-3409600">
            <a:off x="2575322" y="4465403"/>
            <a:ext cx="903345" cy="1249514"/>
            <a:chOff x="0" y="0"/>
            <a:chExt cx="903343" cy="1249513"/>
          </a:xfrm>
        </p:grpSpPr>
        <p:grpSp>
          <p:nvGrpSpPr>
            <p:cNvPr id="933" name="Google Shape;933;p50"/>
            <p:cNvGrpSpPr/>
            <p:nvPr/>
          </p:nvGrpSpPr>
          <p:grpSpPr>
            <a:xfrm>
              <a:off x="174981" y="139342"/>
              <a:ext cx="689017" cy="1110171"/>
              <a:chOff x="0" y="-1"/>
              <a:chExt cx="689016" cy="1110170"/>
            </a:xfrm>
          </p:grpSpPr>
          <p:cxnSp>
            <p:nvCxnSpPr>
              <p:cNvPr id="934" name="Google Shape;934;p50"/>
              <p:cNvCxnSpPr/>
              <p:nvPr/>
            </p:nvCxnSpPr>
            <p:spPr>
              <a:xfrm flipH="1" rot="10800000">
                <a:off x="394216" y="682575"/>
                <a:ext cx="180619" cy="427594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935" name="Google Shape;935;p50"/>
              <p:cNvCxnSpPr/>
              <p:nvPr/>
            </p:nvCxnSpPr>
            <p:spPr>
              <a:xfrm flipH="1" rot="10800000">
                <a:off x="348575" y="47575"/>
                <a:ext cx="271900" cy="376794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936" name="Google Shape;936;p50"/>
              <p:cNvCxnSpPr/>
              <p:nvPr/>
            </p:nvCxnSpPr>
            <p:spPr>
              <a:xfrm rot="10800000">
                <a:off x="351235" y="416868"/>
                <a:ext cx="266581" cy="266581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937" name="Google Shape;937;p50"/>
              <p:cNvCxnSpPr/>
              <p:nvPr/>
            </p:nvCxnSpPr>
            <p:spPr>
              <a:xfrm rot="10800000">
                <a:off x="592534" y="670868"/>
                <a:ext cx="96482" cy="403433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938" name="Google Shape;938;p50"/>
              <p:cNvCxnSpPr/>
              <p:nvPr/>
            </p:nvCxnSpPr>
            <p:spPr>
              <a:xfrm flipH="1" rot="10800000">
                <a:off x="348575" y="0"/>
                <a:ext cx="1" cy="471944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939" name="Google Shape;939;p50"/>
              <p:cNvCxnSpPr/>
              <p:nvPr/>
            </p:nvCxnSpPr>
            <p:spPr>
              <a:xfrm rot="10800000">
                <a:off x="187960" y="-1"/>
                <a:ext cx="160616" cy="471945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940" name="Google Shape;940;p50"/>
              <p:cNvCxnSpPr/>
              <p:nvPr/>
            </p:nvCxnSpPr>
            <p:spPr>
              <a:xfrm rot="10800000">
                <a:off x="0" y="114300"/>
                <a:ext cx="326908" cy="326908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941" name="Google Shape;941;p50"/>
              <p:cNvCxnSpPr/>
              <p:nvPr/>
            </p:nvCxnSpPr>
            <p:spPr>
              <a:xfrm flipH="1">
                <a:off x="12699" y="415807"/>
                <a:ext cx="301509" cy="1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</p:grpSp>
        <p:sp>
          <p:nvSpPr>
            <p:cNvPr id="942" name="Google Shape;942;p50"/>
            <p:cNvSpPr/>
            <p:nvPr/>
          </p:nvSpPr>
          <p:spPr>
            <a:xfrm>
              <a:off x="0" y="489813"/>
              <a:ext cx="132557" cy="132557"/>
            </a:xfrm>
            <a:prstGeom prst="ellipse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  <a:effectLst>
              <a:outerShdw blurRad="38100" rotWithShape="0" dir="5400000" dist="25400">
                <a:srgbClr val="000000">
                  <a:alpha val="49803"/>
                </a:srgbClr>
              </a:outerShdw>
            </a:effectLst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 Light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943" name="Google Shape;943;p50"/>
            <p:cNvSpPr/>
            <p:nvPr/>
          </p:nvSpPr>
          <p:spPr>
            <a:xfrm>
              <a:off x="317" y="175235"/>
              <a:ext cx="132558" cy="132557"/>
            </a:xfrm>
            <a:prstGeom prst="ellipse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  <a:effectLst>
              <a:outerShdw blurRad="38100" rotWithShape="0" dir="5400000" dist="25400">
                <a:srgbClr val="000000">
                  <a:alpha val="49803"/>
                </a:srgbClr>
              </a:outerShdw>
            </a:effectLst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 Light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944" name="Google Shape;944;p50"/>
            <p:cNvSpPr/>
            <p:nvPr/>
          </p:nvSpPr>
          <p:spPr>
            <a:xfrm>
              <a:off x="274638" y="0"/>
              <a:ext cx="132557" cy="132557"/>
            </a:xfrm>
            <a:prstGeom prst="ellipse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  <a:effectLst>
              <a:outerShdw blurRad="38100" rotWithShape="0" dir="5400000" dist="25400">
                <a:srgbClr val="000000">
                  <a:alpha val="49803"/>
                </a:srgbClr>
              </a:outerShdw>
            </a:effectLst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 Light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945" name="Google Shape;945;p50"/>
            <p:cNvSpPr/>
            <p:nvPr/>
          </p:nvSpPr>
          <p:spPr>
            <a:xfrm>
              <a:off x="491871" y="0"/>
              <a:ext cx="132557" cy="132557"/>
            </a:xfrm>
            <a:prstGeom prst="ellipse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  <a:effectLst>
              <a:outerShdw blurRad="38100" rotWithShape="0" dir="5400000" dist="25400">
                <a:srgbClr val="000000">
                  <a:alpha val="49803"/>
                </a:srgbClr>
              </a:outerShdw>
            </a:effectLst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 Light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946" name="Google Shape;946;p50"/>
            <p:cNvSpPr/>
            <p:nvPr/>
          </p:nvSpPr>
          <p:spPr>
            <a:xfrm>
              <a:off x="770786" y="73065"/>
              <a:ext cx="132557" cy="132557"/>
            </a:xfrm>
            <a:prstGeom prst="ellipse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  <a:effectLst>
              <a:outerShdw blurRad="38100" rotWithShape="0" dir="5400000" dist="25400">
                <a:srgbClr val="000000">
                  <a:alpha val="49803"/>
                </a:srgbClr>
              </a:outerShdw>
            </a:effectLst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 Light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</p:grpSp>
      <p:grpSp>
        <p:nvGrpSpPr>
          <p:cNvPr id="947" name="Google Shape;947;p50"/>
          <p:cNvGrpSpPr/>
          <p:nvPr/>
        </p:nvGrpSpPr>
        <p:grpSpPr>
          <a:xfrm rot="-6502713">
            <a:off x="2544841" y="5583002"/>
            <a:ext cx="903345" cy="1249514"/>
            <a:chOff x="0" y="0"/>
            <a:chExt cx="903343" cy="1249513"/>
          </a:xfrm>
        </p:grpSpPr>
        <p:grpSp>
          <p:nvGrpSpPr>
            <p:cNvPr id="948" name="Google Shape;948;p50"/>
            <p:cNvGrpSpPr/>
            <p:nvPr/>
          </p:nvGrpSpPr>
          <p:grpSpPr>
            <a:xfrm>
              <a:off x="174981" y="139342"/>
              <a:ext cx="689017" cy="1110171"/>
              <a:chOff x="0" y="-1"/>
              <a:chExt cx="689016" cy="1110170"/>
            </a:xfrm>
          </p:grpSpPr>
          <p:cxnSp>
            <p:nvCxnSpPr>
              <p:cNvPr id="949" name="Google Shape;949;p50"/>
              <p:cNvCxnSpPr/>
              <p:nvPr/>
            </p:nvCxnSpPr>
            <p:spPr>
              <a:xfrm flipH="1" rot="10800000">
                <a:off x="394216" y="682575"/>
                <a:ext cx="180619" cy="427594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950" name="Google Shape;950;p50"/>
              <p:cNvCxnSpPr/>
              <p:nvPr/>
            </p:nvCxnSpPr>
            <p:spPr>
              <a:xfrm flipH="1" rot="10800000">
                <a:off x="348575" y="47575"/>
                <a:ext cx="271900" cy="376794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951" name="Google Shape;951;p50"/>
              <p:cNvCxnSpPr/>
              <p:nvPr/>
            </p:nvCxnSpPr>
            <p:spPr>
              <a:xfrm rot="10800000">
                <a:off x="351235" y="416868"/>
                <a:ext cx="266581" cy="266581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952" name="Google Shape;952;p50"/>
              <p:cNvCxnSpPr/>
              <p:nvPr/>
            </p:nvCxnSpPr>
            <p:spPr>
              <a:xfrm rot="10800000">
                <a:off x="592534" y="670868"/>
                <a:ext cx="96482" cy="403433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953" name="Google Shape;953;p50"/>
              <p:cNvCxnSpPr/>
              <p:nvPr/>
            </p:nvCxnSpPr>
            <p:spPr>
              <a:xfrm flipH="1" rot="10800000">
                <a:off x="348575" y="0"/>
                <a:ext cx="1" cy="471944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954" name="Google Shape;954;p50"/>
              <p:cNvCxnSpPr/>
              <p:nvPr/>
            </p:nvCxnSpPr>
            <p:spPr>
              <a:xfrm rot="10800000">
                <a:off x="187960" y="-1"/>
                <a:ext cx="160616" cy="471945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955" name="Google Shape;955;p50"/>
              <p:cNvCxnSpPr/>
              <p:nvPr/>
            </p:nvCxnSpPr>
            <p:spPr>
              <a:xfrm rot="10800000">
                <a:off x="0" y="114300"/>
                <a:ext cx="326908" cy="326908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956" name="Google Shape;956;p50"/>
              <p:cNvCxnSpPr/>
              <p:nvPr/>
            </p:nvCxnSpPr>
            <p:spPr>
              <a:xfrm flipH="1">
                <a:off x="12699" y="415807"/>
                <a:ext cx="301509" cy="1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</p:grpSp>
        <p:sp>
          <p:nvSpPr>
            <p:cNvPr id="957" name="Google Shape;957;p50"/>
            <p:cNvSpPr/>
            <p:nvPr/>
          </p:nvSpPr>
          <p:spPr>
            <a:xfrm>
              <a:off x="0" y="489813"/>
              <a:ext cx="132557" cy="132557"/>
            </a:xfrm>
            <a:prstGeom prst="ellipse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  <a:effectLst>
              <a:outerShdw blurRad="38100" rotWithShape="0" dir="5400000" dist="25400">
                <a:srgbClr val="000000">
                  <a:alpha val="49803"/>
                </a:srgbClr>
              </a:outerShdw>
            </a:effectLst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 Light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958" name="Google Shape;958;p50"/>
            <p:cNvSpPr/>
            <p:nvPr/>
          </p:nvSpPr>
          <p:spPr>
            <a:xfrm>
              <a:off x="317" y="175235"/>
              <a:ext cx="132558" cy="132557"/>
            </a:xfrm>
            <a:prstGeom prst="ellipse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  <a:effectLst>
              <a:outerShdw blurRad="38100" rotWithShape="0" dir="5400000" dist="25400">
                <a:srgbClr val="000000">
                  <a:alpha val="49803"/>
                </a:srgbClr>
              </a:outerShdw>
            </a:effectLst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 Light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959" name="Google Shape;959;p50"/>
            <p:cNvSpPr/>
            <p:nvPr/>
          </p:nvSpPr>
          <p:spPr>
            <a:xfrm>
              <a:off x="274638" y="0"/>
              <a:ext cx="132557" cy="132557"/>
            </a:xfrm>
            <a:prstGeom prst="ellipse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  <a:effectLst>
              <a:outerShdw blurRad="38100" rotWithShape="0" dir="5400000" dist="25400">
                <a:srgbClr val="000000">
                  <a:alpha val="49803"/>
                </a:srgbClr>
              </a:outerShdw>
            </a:effectLst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 Light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960" name="Google Shape;960;p50"/>
            <p:cNvSpPr/>
            <p:nvPr/>
          </p:nvSpPr>
          <p:spPr>
            <a:xfrm>
              <a:off x="491871" y="0"/>
              <a:ext cx="132557" cy="132557"/>
            </a:xfrm>
            <a:prstGeom prst="ellipse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  <a:effectLst>
              <a:outerShdw blurRad="38100" rotWithShape="0" dir="5400000" dist="25400">
                <a:srgbClr val="000000">
                  <a:alpha val="49803"/>
                </a:srgbClr>
              </a:outerShdw>
            </a:effectLst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 Light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961" name="Google Shape;961;p50"/>
            <p:cNvSpPr/>
            <p:nvPr/>
          </p:nvSpPr>
          <p:spPr>
            <a:xfrm>
              <a:off x="770786" y="73065"/>
              <a:ext cx="132557" cy="132557"/>
            </a:xfrm>
            <a:prstGeom prst="ellipse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  <a:effectLst>
              <a:outerShdw blurRad="38100" rotWithShape="0" dir="5400000" dist="25400">
                <a:srgbClr val="000000">
                  <a:alpha val="49803"/>
                </a:srgbClr>
              </a:outerShdw>
            </a:effectLst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 Light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</p:grpSp>
      <p:grpSp>
        <p:nvGrpSpPr>
          <p:cNvPr id="962" name="Google Shape;962;p50"/>
          <p:cNvGrpSpPr/>
          <p:nvPr/>
        </p:nvGrpSpPr>
        <p:grpSpPr>
          <a:xfrm rot="6678952">
            <a:off x="6425960" y="5590791"/>
            <a:ext cx="903345" cy="1249515"/>
            <a:chOff x="0" y="0"/>
            <a:chExt cx="903343" cy="1249513"/>
          </a:xfrm>
        </p:grpSpPr>
        <p:grpSp>
          <p:nvGrpSpPr>
            <p:cNvPr id="963" name="Google Shape;963;p50"/>
            <p:cNvGrpSpPr/>
            <p:nvPr/>
          </p:nvGrpSpPr>
          <p:grpSpPr>
            <a:xfrm>
              <a:off x="174981" y="139342"/>
              <a:ext cx="689017" cy="1110171"/>
              <a:chOff x="0" y="-1"/>
              <a:chExt cx="689016" cy="1110170"/>
            </a:xfrm>
          </p:grpSpPr>
          <p:cxnSp>
            <p:nvCxnSpPr>
              <p:cNvPr id="964" name="Google Shape;964;p50"/>
              <p:cNvCxnSpPr/>
              <p:nvPr/>
            </p:nvCxnSpPr>
            <p:spPr>
              <a:xfrm flipH="1" rot="10800000">
                <a:off x="394216" y="682575"/>
                <a:ext cx="180619" cy="427594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965" name="Google Shape;965;p50"/>
              <p:cNvCxnSpPr/>
              <p:nvPr/>
            </p:nvCxnSpPr>
            <p:spPr>
              <a:xfrm flipH="1" rot="10800000">
                <a:off x="348575" y="47575"/>
                <a:ext cx="271900" cy="376794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966" name="Google Shape;966;p50"/>
              <p:cNvCxnSpPr/>
              <p:nvPr/>
            </p:nvCxnSpPr>
            <p:spPr>
              <a:xfrm rot="10800000">
                <a:off x="351235" y="416868"/>
                <a:ext cx="266581" cy="266581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967" name="Google Shape;967;p50"/>
              <p:cNvCxnSpPr/>
              <p:nvPr/>
            </p:nvCxnSpPr>
            <p:spPr>
              <a:xfrm rot="10800000">
                <a:off x="592534" y="670868"/>
                <a:ext cx="96482" cy="403433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968" name="Google Shape;968;p50"/>
              <p:cNvCxnSpPr/>
              <p:nvPr/>
            </p:nvCxnSpPr>
            <p:spPr>
              <a:xfrm flipH="1" rot="10800000">
                <a:off x="348575" y="0"/>
                <a:ext cx="1" cy="471944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969" name="Google Shape;969;p50"/>
              <p:cNvCxnSpPr/>
              <p:nvPr/>
            </p:nvCxnSpPr>
            <p:spPr>
              <a:xfrm rot="10800000">
                <a:off x="187960" y="-1"/>
                <a:ext cx="160616" cy="471945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970" name="Google Shape;970;p50"/>
              <p:cNvCxnSpPr/>
              <p:nvPr/>
            </p:nvCxnSpPr>
            <p:spPr>
              <a:xfrm rot="10800000">
                <a:off x="0" y="114300"/>
                <a:ext cx="326908" cy="326908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971" name="Google Shape;971;p50"/>
              <p:cNvCxnSpPr/>
              <p:nvPr/>
            </p:nvCxnSpPr>
            <p:spPr>
              <a:xfrm flipH="1">
                <a:off x="12699" y="415807"/>
                <a:ext cx="301509" cy="1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</p:grpSp>
        <p:sp>
          <p:nvSpPr>
            <p:cNvPr id="972" name="Google Shape;972;p50"/>
            <p:cNvSpPr/>
            <p:nvPr/>
          </p:nvSpPr>
          <p:spPr>
            <a:xfrm>
              <a:off x="0" y="489813"/>
              <a:ext cx="132557" cy="132557"/>
            </a:xfrm>
            <a:prstGeom prst="ellipse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  <a:effectLst>
              <a:outerShdw blurRad="38100" rotWithShape="0" dir="5400000" dist="25400">
                <a:srgbClr val="000000">
                  <a:alpha val="49803"/>
                </a:srgbClr>
              </a:outerShdw>
            </a:effectLst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 Light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973" name="Google Shape;973;p50"/>
            <p:cNvSpPr/>
            <p:nvPr/>
          </p:nvSpPr>
          <p:spPr>
            <a:xfrm>
              <a:off x="317" y="175235"/>
              <a:ext cx="132558" cy="132557"/>
            </a:xfrm>
            <a:prstGeom prst="ellipse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  <a:effectLst>
              <a:outerShdw blurRad="38100" rotWithShape="0" dir="5400000" dist="25400">
                <a:srgbClr val="000000">
                  <a:alpha val="49803"/>
                </a:srgbClr>
              </a:outerShdw>
            </a:effectLst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 Light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974" name="Google Shape;974;p50"/>
            <p:cNvSpPr/>
            <p:nvPr/>
          </p:nvSpPr>
          <p:spPr>
            <a:xfrm>
              <a:off x="274638" y="0"/>
              <a:ext cx="132557" cy="132557"/>
            </a:xfrm>
            <a:prstGeom prst="ellipse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  <a:effectLst>
              <a:outerShdw blurRad="38100" rotWithShape="0" dir="5400000" dist="25400">
                <a:srgbClr val="000000">
                  <a:alpha val="49803"/>
                </a:srgbClr>
              </a:outerShdw>
            </a:effectLst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 Light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975" name="Google Shape;975;p50"/>
            <p:cNvSpPr/>
            <p:nvPr/>
          </p:nvSpPr>
          <p:spPr>
            <a:xfrm>
              <a:off x="491871" y="0"/>
              <a:ext cx="132557" cy="132557"/>
            </a:xfrm>
            <a:prstGeom prst="ellipse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  <a:effectLst>
              <a:outerShdw blurRad="38100" rotWithShape="0" dir="5400000" dist="25400">
                <a:srgbClr val="000000">
                  <a:alpha val="49803"/>
                </a:srgbClr>
              </a:outerShdw>
            </a:effectLst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 Light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976" name="Google Shape;976;p50"/>
            <p:cNvSpPr/>
            <p:nvPr/>
          </p:nvSpPr>
          <p:spPr>
            <a:xfrm>
              <a:off x="770786" y="73065"/>
              <a:ext cx="132557" cy="132557"/>
            </a:xfrm>
            <a:prstGeom prst="ellipse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  <a:effectLst>
              <a:outerShdw blurRad="38100" rotWithShape="0" dir="5400000" dist="25400">
                <a:srgbClr val="000000">
                  <a:alpha val="49803"/>
                </a:srgbClr>
              </a:outerShdw>
            </a:effectLst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 Light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</p:grpSp>
      <p:grpSp>
        <p:nvGrpSpPr>
          <p:cNvPr id="977" name="Google Shape;977;p50"/>
          <p:cNvGrpSpPr/>
          <p:nvPr/>
        </p:nvGrpSpPr>
        <p:grpSpPr>
          <a:xfrm>
            <a:off x="1414260" y="3478862"/>
            <a:ext cx="1362480" cy="1607101"/>
            <a:chOff x="-1" y="-1"/>
            <a:chExt cx="1362478" cy="1607100"/>
          </a:xfrm>
        </p:grpSpPr>
        <p:sp>
          <p:nvSpPr>
            <p:cNvPr id="978" name="Google Shape;978;p50"/>
            <p:cNvSpPr/>
            <p:nvPr/>
          </p:nvSpPr>
          <p:spPr>
            <a:xfrm>
              <a:off x="502587" y="-1"/>
              <a:ext cx="623855" cy="579392"/>
            </a:xfrm>
            <a:custGeom>
              <a:rect b="b" l="l" r="r" t="t"/>
              <a:pathLst>
                <a:path extrusionOk="0" h="120000" w="120000">
                  <a:moveTo>
                    <a:pt x="66609" y="120000"/>
                  </a:moveTo>
                  <a:cubicBezTo>
                    <a:pt x="-37396" y="13956"/>
                    <a:pt x="-19601" y="-21802"/>
                    <a:pt x="120000" y="12716"/>
                  </a:cubicBezTo>
                </a:path>
              </a:pathLst>
            </a:custGeom>
            <a:noFill/>
            <a:ln cap="flat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 Light"/>
                <a:buNone/>
              </a:pPr>
              <a:r>
                <a:t/>
              </a:r>
              <a:endPara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979" name="Google Shape;979;p50"/>
            <p:cNvSpPr/>
            <p:nvPr/>
          </p:nvSpPr>
          <p:spPr>
            <a:xfrm>
              <a:off x="537994" y="566134"/>
              <a:ext cx="824483" cy="615179"/>
            </a:xfrm>
            <a:custGeom>
              <a:rect b="b" l="l" r="r" t="t"/>
              <a:pathLst>
                <a:path extrusionOk="0" h="120000" w="120000">
                  <a:moveTo>
                    <a:pt x="0" y="108614"/>
                  </a:moveTo>
                  <a:cubicBezTo>
                    <a:pt x="144334" y="140846"/>
                    <a:pt x="158464" y="104643"/>
                    <a:pt x="42396" y="0"/>
                  </a:cubicBezTo>
                </a:path>
              </a:pathLst>
            </a:custGeom>
            <a:noFill/>
            <a:ln cap="flat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 Light"/>
                <a:buNone/>
              </a:pPr>
              <a:r>
                <a:t/>
              </a:r>
              <a:endPara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980" name="Google Shape;980;p50"/>
            <p:cNvSpPr/>
            <p:nvPr/>
          </p:nvSpPr>
          <p:spPr>
            <a:xfrm>
              <a:off x="-1" y="1122853"/>
              <a:ext cx="575303" cy="484246"/>
            </a:xfrm>
            <a:custGeom>
              <a:rect b="b" l="l" r="r" t="t"/>
              <a:pathLst>
                <a:path extrusionOk="0" h="120000" w="120000">
                  <a:moveTo>
                    <a:pt x="100280" y="120000"/>
                  </a:moveTo>
                  <a:cubicBezTo>
                    <a:pt x="-39704" y="32182"/>
                    <a:pt x="-33131" y="-7433"/>
                    <a:pt x="120000" y="1144"/>
                  </a:cubicBezTo>
                </a:path>
              </a:pathLst>
            </a:custGeom>
            <a:noFill/>
            <a:ln cap="flat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 Light"/>
                <a:buNone/>
              </a:pPr>
              <a:r>
                <a:t/>
              </a:r>
              <a:endPara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</p:grpSp>
      <p:grpSp>
        <p:nvGrpSpPr>
          <p:cNvPr id="981" name="Google Shape;981;p50"/>
          <p:cNvGrpSpPr/>
          <p:nvPr/>
        </p:nvGrpSpPr>
        <p:grpSpPr>
          <a:xfrm rot="1961160">
            <a:off x="1401560" y="6430370"/>
            <a:ext cx="1362480" cy="1607101"/>
            <a:chOff x="-1" y="-1"/>
            <a:chExt cx="1362478" cy="1607100"/>
          </a:xfrm>
        </p:grpSpPr>
        <p:sp>
          <p:nvSpPr>
            <p:cNvPr id="982" name="Google Shape;982;p50"/>
            <p:cNvSpPr/>
            <p:nvPr/>
          </p:nvSpPr>
          <p:spPr>
            <a:xfrm>
              <a:off x="502587" y="-1"/>
              <a:ext cx="623855" cy="579392"/>
            </a:xfrm>
            <a:custGeom>
              <a:rect b="b" l="l" r="r" t="t"/>
              <a:pathLst>
                <a:path extrusionOk="0" h="120000" w="120000">
                  <a:moveTo>
                    <a:pt x="66609" y="120000"/>
                  </a:moveTo>
                  <a:cubicBezTo>
                    <a:pt x="-37396" y="13956"/>
                    <a:pt x="-19601" y="-21802"/>
                    <a:pt x="120000" y="12716"/>
                  </a:cubicBezTo>
                </a:path>
              </a:pathLst>
            </a:custGeom>
            <a:noFill/>
            <a:ln cap="flat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 Light"/>
                <a:buNone/>
              </a:pPr>
              <a:r>
                <a:t/>
              </a:r>
              <a:endPara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983" name="Google Shape;983;p50"/>
            <p:cNvSpPr/>
            <p:nvPr/>
          </p:nvSpPr>
          <p:spPr>
            <a:xfrm>
              <a:off x="537994" y="566134"/>
              <a:ext cx="824483" cy="615179"/>
            </a:xfrm>
            <a:custGeom>
              <a:rect b="b" l="l" r="r" t="t"/>
              <a:pathLst>
                <a:path extrusionOk="0" h="120000" w="120000">
                  <a:moveTo>
                    <a:pt x="0" y="108614"/>
                  </a:moveTo>
                  <a:cubicBezTo>
                    <a:pt x="144334" y="140846"/>
                    <a:pt x="158464" y="104643"/>
                    <a:pt x="42396" y="0"/>
                  </a:cubicBezTo>
                </a:path>
              </a:pathLst>
            </a:custGeom>
            <a:noFill/>
            <a:ln cap="flat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 Light"/>
                <a:buNone/>
              </a:pPr>
              <a:r>
                <a:t/>
              </a:r>
              <a:endPara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984" name="Google Shape;984;p50"/>
            <p:cNvSpPr/>
            <p:nvPr/>
          </p:nvSpPr>
          <p:spPr>
            <a:xfrm>
              <a:off x="-1" y="1122853"/>
              <a:ext cx="575303" cy="484246"/>
            </a:xfrm>
            <a:custGeom>
              <a:rect b="b" l="l" r="r" t="t"/>
              <a:pathLst>
                <a:path extrusionOk="0" h="120000" w="120000">
                  <a:moveTo>
                    <a:pt x="100280" y="120000"/>
                  </a:moveTo>
                  <a:cubicBezTo>
                    <a:pt x="-39704" y="32182"/>
                    <a:pt x="-33131" y="-7433"/>
                    <a:pt x="120000" y="1144"/>
                  </a:cubicBezTo>
                </a:path>
              </a:pathLst>
            </a:custGeom>
            <a:noFill/>
            <a:ln cap="flat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 Light"/>
                <a:buNone/>
              </a:pPr>
              <a:r>
                <a:t/>
              </a:r>
              <a:endPara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</p:grpSp>
      <p:sp>
        <p:nvSpPr>
          <p:cNvPr id="985" name="Google Shape;985;p50"/>
          <p:cNvSpPr/>
          <p:nvPr/>
        </p:nvSpPr>
        <p:spPr>
          <a:xfrm>
            <a:off x="2579268" y="7329558"/>
            <a:ext cx="368504" cy="6477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Helvetica Neue Light"/>
              <a:buNone/>
            </a:pPr>
            <a:r>
              <a:rPr b="0" i="0" lang="en-US" sz="3600" u="none" cap="none" strike="noStrike">
                <a:solidFill>
                  <a:schemeClr val="accen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2</a:t>
            </a:r>
            <a:endParaRPr/>
          </a:p>
        </p:txBody>
      </p:sp>
      <p:sp>
        <p:nvSpPr>
          <p:cNvPr id="986" name="Google Shape;986;p50"/>
          <p:cNvSpPr/>
          <p:nvPr/>
        </p:nvSpPr>
        <p:spPr>
          <a:xfrm>
            <a:off x="1692841" y="3958562"/>
            <a:ext cx="368505" cy="6477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Helvetica Neue Light"/>
              <a:buNone/>
            </a:pPr>
            <a:r>
              <a:rPr b="0" i="0" lang="en-US" sz="3600" u="none" cap="none" strike="noStrike">
                <a:solidFill>
                  <a:schemeClr val="accen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4</a:t>
            </a:r>
            <a:endParaRPr/>
          </a:p>
        </p:txBody>
      </p:sp>
      <p:sp>
        <p:nvSpPr>
          <p:cNvPr id="987" name="Google Shape;987;p50"/>
          <p:cNvSpPr/>
          <p:nvPr/>
        </p:nvSpPr>
        <p:spPr>
          <a:xfrm>
            <a:off x="5106806" y="486439"/>
            <a:ext cx="3746228" cy="6477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-US" sz="3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Docking Into RIF</a:t>
            </a:r>
            <a:endParaRPr/>
          </a:p>
        </p:txBody>
      </p:sp>
      <p:sp>
        <p:nvSpPr>
          <p:cNvPr id="988" name="Google Shape;988;p50"/>
          <p:cNvSpPr/>
          <p:nvPr/>
        </p:nvSpPr>
        <p:spPr>
          <a:xfrm>
            <a:off x="8766998" y="2283544"/>
            <a:ext cx="3519527" cy="22606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kinda like docking into a 6D density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but in addition, also store rotamers in RIF:</a:t>
            </a:r>
            <a:endParaRPr/>
          </a:p>
        </p:txBody>
      </p:sp>
      <p:graphicFrame>
        <p:nvGraphicFramePr>
          <p:cNvPr id="989" name="Google Shape;989;p50"/>
          <p:cNvGraphicFramePr/>
          <p:nvPr/>
        </p:nvGraphicFramePr>
        <p:xfrm>
          <a:off x="9958196" y="5154191"/>
          <a:ext cx="3000000" cy="3000000"/>
        </p:xfrm>
        <a:graphic>
          <a:graphicData uri="http://schemas.openxmlformats.org/drawingml/2006/table">
            <a:tbl>
              <a:tblPr bandRow="1">
                <a:noFill/>
                <a:tableStyleId>{CB35DA07-A2C3-40B2-93AC-DFCDD21220A6}</a:tableStyleId>
              </a:tblPr>
              <a:tblGrid>
                <a:gridCol w="974475"/>
                <a:gridCol w="974475"/>
              </a:tblGrid>
              <a:tr h="351200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Helvetica Neue"/>
                        <a:buNone/>
                      </a:pPr>
                      <a:r>
                        <a:rPr b="1" lang="en-US" sz="2000" u="none" cap="none" strike="noStrike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RIF</a:t>
                      </a:r>
                      <a:endParaRPr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chemeClr val="accent1"/>
                    </a:solidFill>
                  </a:tcPr>
                </a:tc>
                <a:tc hMerge="1"/>
              </a:tr>
              <a:tr h="351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Helvetica Neue"/>
                        <a:buNone/>
                      </a:pPr>
                      <a:r>
                        <a:rPr b="1" lang="en-US" sz="2000" u="none" cap="none" strike="noStrike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ROT#</a:t>
                      </a:r>
                      <a:endParaRPr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Helvetica Neue"/>
                        <a:buNone/>
                      </a:pPr>
                      <a:r>
                        <a:rPr b="1" lang="en-US" sz="2000" u="none" cap="none" strike="noStrike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Score </a:t>
                      </a:r>
                      <a:endParaRPr/>
                    </a:p>
                  </a:txBody>
                  <a:tcPr marT="50800" marB="50800" marR="50800" marL="50800" anchor="ctr">
                    <a:lnR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chemeClr val="accent1"/>
                    </a:solidFill>
                  </a:tcPr>
                </a:tc>
              </a:tr>
              <a:tr h="351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Helvetica Neue Light"/>
                        <a:buNone/>
                      </a:pPr>
                      <a:r>
                        <a:rPr lang="en-US" sz="2000" u="none" cap="none" strike="noStrike"/>
                        <a:t>7</a:t>
                      </a:r>
                      <a:endParaRPr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Helvetica Neue Light"/>
                        <a:buNone/>
                      </a:pPr>
                      <a:r>
                        <a:rPr lang="en-US" sz="2000" u="none" cap="none" strike="noStrike"/>
                        <a:t>-3.14</a:t>
                      </a:r>
                      <a:endParaRPr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1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Helvetica Neue Light"/>
                        <a:buNone/>
                      </a:pPr>
                      <a:r>
                        <a:rPr lang="en-US" sz="2000" u="none" cap="none" strike="noStrike"/>
                        <a:t>392</a:t>
                      </a:r>
                      <a:endParaRPr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Helvetica Neue Light"/>
                        <a:buNone/>
                      </a:pPr>
                      <a:r>
                        <a:rPr lang="en-US" sz="2000" u="none" cap="none" strike="noStrike"/>
                        <a:t>-2.718</a:t>
                      </a:r>
                      <a:endParaRPr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1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Helvetica Neue Light"/>
                        <a:buNone/>
                      </a:pPr>
                      <a:r>
                        <a:rPr lang="en-US" sz="2000" u="none" cap="none" strike="noStrike"/>
                        <a:t>81</a:t>
                      </a:r>
                      <a:endParaRPr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Helvetica Neue Light"/>
                        <a:buNone/>
                      </a:pPr>
                      <a:r>
                        <a:rPr lang="en-US" sz="2000" u="none" cap="none" strike="noStrike"/>
                        <a:t>-1.3</a:t>
                      </a:r>
                      <a:endParaRPr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1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Helvetica Neue Light"/>
                        <a:buNone/>
                      </a:pPr>
                      <a:r>
                        <a:rPr lang="en-US" sz="2000" u="none" cap="none" strike="noStrike"/>
                        <a:t>13</a:t>
                      </a:r>
                      <a:endParaRPr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Helvetica Neue Light"/>
                        <a:buNone/>
                      </a:pPr>
                      <a:r>
                        <a:rPr lang="en-US" sz="2000" u="none" cap="none" strike="noStrike"/>
                        <a:t>-1.0</a:t>
                      </a:r>
                      <a:endParaRPr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990" name="Google Shape;990;p50"/>
          <p:cNvSpPr/>
          <p:nvPr/>
        </p:nvSpPr>
        <p:spPr>
          <a:xfrm>
            <a:off x="426160" y="8304798"/>
            <a:ext cx="12232387" cy="11938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problem: ~100 trillion configurations to search at resolution necessary for rotamer placement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4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5" name="Google Shape;995;p51"/>
          <p:cNvGrpSpPr/>
          <p:nvPr/>
        </p:nvGrpSpPr>
        <p:grpSpPr>
          <a:xfrm>
            <a:off x="2921486" y="3491595"/>
            <a:ext cx="9709995" cy="3713762"/>
            <a:chOff x="0" y="0"/>
            <a:chExt cx="9709992" cy="3713760"/>
          </a:xfrm>
        </p:grpSpPr>
        <p:pic>
          <p:nvPicPr>
            <p:cNvPr id="996" name="Google Shape;996;p5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17324"/>
              <a:ext cx="2585952" cy="36964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97" name="Google Shape;997;p5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594893" y="51092"/>
              <a:ext cx="2366510" cy="3628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98" name="Google Shape;998;p5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027896" y="19188"/>
              <a:ext cx="2249194" cy="35096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99" name="Google Shape;999;p51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7561381" y="0"/>
              <a:ext cx="2148611" cy="353688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00" name="Google Shape;1000;p51"/>
          <p:cNvGrpSpPr/>
          <p:nvPr/>
        </p:nvGrpSpPr>
        <p:grpSpPr>
          <a:xfrm>
            <a:off x="2812395" y="1206783"/>
            <a:ext cx="9928176" cy="2468084"/>
            <a:chOff x="0" y="0"/>
            <a:chExt cx="9928174" cy="2468082"/>
          </a:xfrm>
        </p:grpSpPr>
        <p:pic>
          <p:nvPicPr>
            <p:cNvPr id="1001" name="Google Shape;1001;p51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0" y="3543"/>
              <a:ext cx="2370794" cy="229946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02" name="Google Shape;1002;p51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2586530" y="0"/>
              <a:ext cx="2286085" cy="23065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03" name="Google Shape;1003;p51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5165169" y="43026"/>
              <a:ext cx="2217158" cy="222050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04" name="Google Shape;1004;p51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7707672" y="43026"/>
              <a:ext cx="2220502" cy="222050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05" name="Google Shape;1005;p51"/>
            <p:cNvSpPr/>
            <p:nvPr/>
          </p:nvSpPr>
          <p:spPr>
            <a:xfrm>
              <a:off x="943766" y="926062"/>
              <a:ext cx="1542020" cy="1542020"/>
            </a:xfrm>
            <a:prstGeom prst="ellipse">
              <a:avLst/>
            </a:prstGeom>
            <a:noFill/>
            <a:ln cap="flat" cmpd="sng" w="50800">
              <a:solidFill>
                <a:schemeClr val="accent5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65000" lIns="65000" spcFirstLastPara="1" rIns="65000" wrap="square" tIns="6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Calibri"/>
                <a:buNone/>
              </a:pPr>
              <a:r>
                <a:t/>
              </a:r>
              <a:endParaRPr b="0" i="0" sz="3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6" name="Google Shape;1006;p51"/>
            <p:cNvSpPr/>
            <p:nvPr/>
          </p:nvSpPr>
          <p:spPr>
            <a:xfrm>
              <a:off x="4159104" y="1584840"/>
              <a:ext cx="780393" cy="780393"/>
            </a:xfrm>
            <a:prstGeom prst="ellipse">
              <a:avLst/>
            </a:prstGeom>
            <a:noFill/>
            <a:ln cap="flat" cmpd="sng" w="50800">
              <a:solidFill>
                <a:schemeClr val="accent5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65000" lIns="65000" spcFirstLastPara="1" rIns="65000" wrap="square" tIns="6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Calibri"/>
                <a:buNone/>
              </a:pPr>
              <a:r>
                <a:t/>
              </a:r>
              <a:endParaRPr b="0" i="0" sz="3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7" name="Google Shape;1007;p51"/>
            <p:cNvSpPr/>
            <p:nvPr/>
          </p:nvSpPr>
          <p:spPr>
            <a:xfrm>
              <a:off x="6487905" y="1380033"/>
              <a:ext cx="356673" cy="356674"/>
            </a:xfrm>
            <a:prstGeom prst="ellipse">
              <a:avLst/>
            </a:prstGeom>
            <a:noFill/>
            <a:ln cap="flat" cmpd="sng" w="50800">
              <a:solidFill>
                <a:schemeClr val="accent5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65000" lIns="65000" spcFirstLastPara="1" rIns="65000" wrap="square" tIns="6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Calibri"/>
                <a:buNone/>
              </a:pPr>
              <a:r>
                <a:t/>
              </a:r>
              <a:endParaRPr b="0" i="0" sz="3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8" name="Google Shape;1008;p51"/>
            <p:cNvSpPr/>
            <p:nvPr/>
          </p:nvSpPr>
          <p:spPr>
            <a:xfrm>
              <a:off x="9173049" y="1250368"/>
              <a:ext cx="210377" cy="210376"/>
            </a:xfrm>
            <a:prstGeom prst="ellipse">
              <a:avLst/>
            </a:prstGeom>
            <a:noFill/>
            <a:ln cap="flat" cmpd="sng" w="50800">
              <a:solidFill>
                <a:schemeClr val="accent5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65000" lIns="65000" spcFirstLastPara="1" rIns="65000" wrap="square" tIns="6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Calibri"/>
                <a:buNone/>
              </a:pPr>
              <a:r>
                <a:t/>
              </a:r>
              <a:endParaRPr b="0" i="0" sz="3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009" name="Google Shape;1009;p51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8747342" y="7650236"/>
            <a:ext cx="1179049" cy="8149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0" name="Google Shape;1010;p51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6157891" y="7491623"/>
            <a:ext cx="1230605" cy="11321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1" name="Google Shape;1011;p51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3423127" y="7328524"/>
            <a:ext cx="1573729" cy="14583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2" name="Google Shape;1012;p51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11285237" y="7775791"/>
            <a:ext cx="867841" cy="563820"/>
          </a:xfrm>
          <a:prstGeom prst="rect">
            <a:avLst/>
          </a:prstGeom>
          <a:noFill/>
          <a:ln>
            <a:noFill/>
          </a:ln>
        </p:spPr>
      </p:pic>
      <p:sp>
        <p:nvSpPr>
          <p:cNvPr id="1013" name="Google Shape;1013;p51"/>
          <p:cNvSpPr/>
          <p:nvPr/>
        </p:nvSpPr>
        <p:spPr>
          <a:xfrm>
            <a:off x="1326306" y="312871"/>
            <a:ext cx="10352188" cy="6477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-US" sz="3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Hierarchical Search Using Bounding Functions</a:t>
            </a:r>
            <a:endParaRPr/>
          </a:p>
        </p:txBody>
      </p:sp>
      <p:sp>
        <p:nvSpPr>
          <p:cNvPr id="1014" name="Google Shape;1014;p51"/>
          <p:cNvSpPr/>
          <p:nvPr/>
        </p:nvSpPr>
        <p:spPr>
          <a:xfrm>
            <a:off x="3789869" y="8910046"/>
            <a:ext cx="822504" cy="6477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r=8</a:t>
            </a:r>
            <a:endParaRPr/>
          </a:p>
        </p:txBody>
      </p:sp>
      <p:sp>
        <p:nvSpPr>
          <p:cNvPr id="1015" name="Google Shape;1015;p51"/>
          <p:cNvSpPr/>
          <p:nvPr/>
        </p:nvSpPr>
        <p:spPr>
          <a:xfrm>
            <a:off x="6262406" y="8910046"/>
            <a:ext cx="822504" cy="6477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r=4</a:t>
            </a:r>
            <a:endParaRPr/>
          </a:p>
        </p:txBody>
      </p:sp>
      <p:sp>
        <p:nvSpPr>
          <p:cNvPr id="1016" name="Google Shape;1016;p51"/>
          <p:cNvSpPr/>
          <p:nvPr/>
        </p:nvSpPr>
        <p:spPr>
          <a:xfrm>
            <a:off x="8841979" y="8910046"/>
            <a:ext cx="822504" cy="6477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r=2</a:t>
            </a:r>
            <a:endParaRPr/>
          </a:p>
        </p:txBody>
      </p:sp>
      <p:sp>
        <p:nvSpPr>
          <p:cNvPr id="1017" name="Google Shape;1017;p51"/>
          <p:cNvSpPr/>
          <p:nvPr/>
        </p:nvSpPr>
        <p:spPr>
          <a:xfrm>
            <a:off x="11293110" y="8910046"/>
            <a:ext cx="822503" cy="6477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r=1</a:t>
            </a:r>
            <a:endParaRPr/>
          </a:p>
        </p:txBody>
      </p:sp>
      <p:sp>
        <p:nvSpPr>
          <p:cNvPr id="1018" name="Google Shape;1018;p51"/>
          <p:cNvSpPr/>
          <p:nvPr/>
        </p:nvSpPr>
        <p:spPr>
          <a:xfrm>
            <a:off x="634873" y="1732437"/>
            <a:ext cx="1630833" cy="11938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search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grid</a:t>
            </a:r>
            <a:endParaRPr/>
          </a:p>
        </p:txBody>
      </p:sp>
      <p:sp>
        <p:nvSpPr>
          <p:cNvPr id="1019" name="Google Shape;1019;p51"/>
          <p:cNvSpPr/>
          <p:nvPr/>
        </p:nvSpPr>
        <p:spPr>
          <a:xfrm>
            <a:off x="326034" y="4675933"/>
            <a:ext cx="2248511" cy="11938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ensemble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in grid</a:t>
            </a:r>
            <a:endParaRPr/>
          </a:p>
        </p:txBody>
      </p:sp>
      <p:sp>
        <p:nvSpPr>
          <p:cNvPr id="1020" name="Google Shape;1020;p51"/>
          <p:cNvSpPr/>
          <p:nvPr/>
        </p:nvSpPr>
        <p:spPr>
          <a:xfrm>
            <a:off x="509459" y="7758577"/>
            <a:ext cx="1630377" cy="11938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single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residue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4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Google Shape;1025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94340" y="6471642"/>
            <a:ext cx="2756231" cy="2535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Google Shape;1026;p52"/>
          <p:cNvPicPr preferRelativeResize="0"/>
          <p:nvPr/>
        </p:nvPicPr>
        <p:blipFill rotWithShape="1">
          <a:blip r:embed="rId4">
            <a:alphaModFix/>
          </a:blip>
          <a:srcRect b="11396" l="6077" r="7994" t="16375"/>
          <a:stretch/>
        </p:blipFill>
        <p:spPr>
          <a:xfrm>
            <a:off x="8695638" y="7618562"/>
            <a:ext cx="1259153" cy="583530"/>
          </a:xfrm>
          <a:custGeom>
            <a:rect b="b" l="l" r="r" t="t"/>
            <a:pathLst>
              <a:path extrusionOk="0" h="120000" w="120000">
                <a:moveTo>
                  <a:pt x="84862" y="128"/>
                </a:moveTo>
                <a:cubicBezTo>
                  <a:pt x="82583" y="-268"/>
                  <a:pt x="81103" y="190"/>
                  <a:pt x="77183" y="2574"/>
                </a:cubicBezTo>
                <a:cubicBezTo>
                  <a:pt x="74502" y="4202"/>
                  <a:pt x="69884" y="6933"/>
                  <a:pt x="66930" y="8611"/>
                </a:cubicBezTo>
                <a:cubicBezTo>
                  <a:pt x="63976" y="10290"/>
                  <a:pt x="59039" y="13071"/>
                  <a:pt x="55962" y="14817"/>
                </a:cubicBezTo>
                <a:cubicBezTo>
                  <a:pt x="52885" y="16563"/>
                  <a:pt x="47468" y="19713"/>
                  <a:pt x="43899" y="21834"/>
                </a:cubicBezTo>
                <a:cubicBezTo>
                  <a:pt x="40331" y="23960"/>
                  <a:pt x="33144" y="28101"/>
                  <a:pt x="27972" y="31056"/>
                </a:cubicBezTo>
                <a:cubicBezTo>
                  <a:pt x="5629" y="43847"/>
                  <a:pt x="4244" y="45039"/>
                  <a:pt x="2105" y="52034"/>
                </a:cubicBezTo>
                <a:cubicBezTo>
                  <a:pt x="-94" y="59230"/>
                  <a:pt x="-608" y="68860"/>
                  <a:pt x="742" y="77416"/>
                </a:cubicBezTo>
                <a:cubicBezTo>
                  <a:pt x="2077" y="85871"/>
                  <a:pt x="7298" y="93577"/>
                  <a:pt x="11749" y="93577"/>
                </a:cubicBezTo>
                <a:cubicBezTo>
                  <a:pt x="13363" y="93577"/>
                  <a:pt x="17490" y="91327"/>
                  <a:pt x="36260" y="80354"/>
                </a:cubicBezTo>
                <a:cubicBezTo>
                  <a:pt x="40320" y="77981"/>
                  <a:pt x="50506" y="72039"/>
                  <a:pt x="58877" y="67215"/>
                </a:cubicBezTo>
                <a:cubicBezTo>
                  <a:pt x="67248" y="62386"/>
                  <a:pt x="75178" y="57859"/>
                  <a:pt x="76502" y="57093"/>
                </a:cubicBezTo>
                <a:cubicBezTo>
                  <a:pt x="77825" y="56332"/>
                  <a:pt x="79037" y="56080"/>
                  <a:pt x="79227" y="56522"/>
                </a:cubicBezTo>
                <a:cubicBezTo>
                  <a:pt x="79964" y="58273"/>
                  <a:pt x="92501" y="93425"/>
                  <a:pt x="95377" y="101819"/>
                </a:cubicBezTo>
                <a:cubicBezTo>
                  <a:pt x="99906" y="115058"/>
                  <a:pt x="101470" y="117627"/>
                  <a:pt x="105893" y="119529"/>
                </a:cubicBezTo>
                <a:cubicBezTo>
                  <a:pt x="108367" y="120598"/>
                  <a:pt x="110841" y="119865"/>
                  <a:pt x="113494" y="117162"/>
                </a:cubicBezTo>
                <a:cubicBezTo>
                  <a:pt x="116057" y="114555"/>
                  <a:pt x="117699" y="111209"/>
                  <a:pt x="119050" y="105658"/>
                </a:cubicBezTo>
                <a:cubicBezTo>
                  <a:pt x="119676" y="103095"/>
                  <a:pt x="119983" y="98932"/>
                  <a:pt x="120000" y="94718"/>
                </a:cubicBezTo>
                <a:cubicBezTo>
                  <a:pt x="120016" y="90505"/>
                  <a:pt x="119731" y="86190"/>
                  <a:pt x="119128" y="83376"/>
                </a:cubicBezTo>
                <a:cubicBezTo>
                  <a:pt x="118469" y="80304"/>
                  <a:pt x="99136" y="25231"/>
                  <a:pt x="93104" y="9266"/>
                </a:cubicBezTo>
                <a:cubicBezTo>
                  <a:pt x="91049" y="3821"/>
                  <a:pt x="88196" y="705"/>
                  <a:pt x="84862" y="128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1027" name="Google Shape;1027;p52"/>
          <p:cNvSpPr/>
          <p:nvPr/>
        </p:nvSpPr>
        <p:spPr>
          <a:xfrm>
            <a:off x="4020008" y="422544"/>
            <a:ext cx="4558384" cy="6477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-US" sz="3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Bounding Functions</a:t>
            </a:r>
            <a:endParaRPr/>
          </a:p>
        </p:txBody>
      </p:sp>
      <p:grpSp>
        <p:nvGrpSpPr>
          <p:cNvPr id="1028" name="Google Shape;1028;p52"/>
          <p:cNvGrpSpPr/>
          <p:nvPr/>
        </p:nvGrpSpPr>
        <p:grpSpPr>
          <a:xfrm>
            <a:off x="7553979" y="2978691"/>
            <a:ext cx="3800133" cy="3800133"/>
            <a:chOff x="-2" y="-2"/>
            <a:chExt cx="3800131" cy="3800131"/>
          </a:xfrm>
        </p:grpSpPr>
        <p:sp>
          <p:nvSpPr>
            <p:cNvPr id="1029" name="Google Shape;1029;p52"/>
            <p:cNvSpPr/>
            <p:nvPr/>
          </p:nvSpPr>
          <p:spPr>
            <a:xfrm>
              <a:off x="2349793" y="1084867"/>
              <a:ext cx="423859" cy="423859"/>
            </a:xfrm>
            <a:prstGeom prst="rect">
              <a:avLst/>
            </a:prstGeom>
            <a:solidFill>
              <a:srgbClr val="EB898A"/>
            </a:solidFill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 Light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1030" name="Google Shape;1030;p52"/>
            <p:cNvSpPr/>
            <p:nvPr/>
          </p:nvSpPr>
          <p:spPr>
            <a:xfrm>
              <a:off x="2349793" y="1509186"/>
              <a:ext cx="423859" cy="423859"/>
            </a:xfrm>
            <a:prstGeom prst="rect">
              <a:avLst/>
            </a:prstGeom>
            <a:solidFill>
              <a:srgbClr val="EB898A"/>
            </a:solidFill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 Light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1031" name="Google Shape;1031;p52"/>
            <p:cNvSpPr/>
            <p:nvPr/>
          </p:nvSpPr>
          <p:spPr>
            <a:xfrm>
              <a:off x="2779846" y="1509186"/>
              <a:ext cx="423859" cy="423859"/>
            </a:xfrm>
            <a:prstGeom prst="rect">
              <a:avLst/>
            </a:prstGeom>
            <a:solidFill>
              <a:srgbClr val="EB898A"/>
            </a:solidFill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 Light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1032" name="Google Shape;1032;p52"/>
            <p:cNvSpPr/>
            <p:nvPr/>
          </p:nvSpPr>
          <p:spPr>
            <a:xfrm>
              <a:off x="2779846" y="1933505"/>
              <a:ext cx="423859" cy="423859"/>
            </a:xfrm>
            <a:prstGeom prst="rect">
              <a:avLst/>
            </a:prstGeom>
            <a:solidFill>
              <a:srgbClr val="EB898A"/>
            </a:solidFill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 Light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1033" name="Google Shape;1033;p52"/>
            <p:cNvSpPr/>
            <p:nvPr/>
          </p:nvSpPr>
          <p:spPr>
            <a:xfrm>
              <a:off x="2779846" y="2369292"/>
              <a:ext cx="423859" cy="423859"/>
            </a:xfrm>
            <a:prstGeom prst="rect">
              <a:avLst/>
            </a:prstGeom>
            <a:solidFill>
              <a:srgbClr val="EB898A"/>
            </a:solidFill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 Light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1034" name="Google Shape;1034;p52"/>
            <p:cNvSpPr/>
            <p:nvPr/>
          </p:nvSpPr>
          <p:spPr>
            <a:xfrm>
              <a:off x="2349793" y="2799345"/>
              <a:ext cx="423859" cy="423859"/>
            </a:xfrm>
            <a:prstGeom prst="rect">
              <a:avLst/>
            </a:prstGeom>
            <a:solidFill>
              <a:srgbClr val="EB898A"/>
            </a:solidFill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 Light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1035" name="Google Shape;1035;p52"/>
            <p:cNvSpPr/>
            <p:nvPr/>
          </p:nvSpPr>
          <p:spPr>
            <a:xfrm>
              <a:off x="1936942" y="3223664"/>
              <a:ext cx="423859" cy="423859"/>
            </a:xfrm>
            <a:prstGeom prst="rect">
              <a:avLst/>
            </a:prstGeom>
            <a:solidFill>
              <a:srgbClr val="EB898A"/>
            </a:solidFill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 Light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1036" name="Google Shape;1036;p52"/>
            <p:cNvSpPr/>
            <p:nvPr/>
          </p:nvSpPr>
          <p:spPr>
            <a:xfrm>
              <a:off x="1501155" y="3223664"/>
              <a:ext cx="423859" cy="423859"/>
            </a:xfrm>
            <a:prstGeom prst="rect">
              <a:avLst/>
            </a:prstGeom>
            <a:solidFill>
              <a:srgbClr val="EB898A"/>
            </a:solidFill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 Light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1037" name="Google Shape;1037;p52"/>
            <p:cNvSpPr/>
            <p:nvPr/>
          </p:nvSpPr>
          <p:spPr>
            <a:xfrm>
              <a:off x="1065368" y="3223664"/>
              <a:ext cx="423859" cy="423859"/>
            </a:xfrm>
            <a:prstGeom prst="rect">
              <a:avLst/>
            </a:prstGeom>
            <a:solidFill>
              <a:srgbClr val="EB898A"/>
            </a:solidFill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 Light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1038" name="Google Shape;1038;p52"/>
            <p:cNvSpPr/>
            <p:nvPr/>
          </p:nvSpPr>
          <p:spPr>
            <a:xfrm>
              <a:off x="641049" y="3223664"/>
              <a:ext cx="423859" cy="423859"/>
            </a:xfrm>
            <a:prstGeom prst="rect">
              <a:avLst/>
            </a:prstGeom>
            <a:solidFill>
              <a:srgbClr val="EB898A"/>
            </a:solidFill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 Light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1039" name="Google Shape;1039;p52"/>
            <p:cNvSpPr/>
            <p:nvPr/>
          </p:nvSpPr>
          <p:spPr>
            <a:xfrm>
              <a:off x="641049" y="2799345"/>
              <a:ext cx="423859" cy="423859"/>
            </a:xfrm>
            <a:prstGeom prst="rect">
              <a:avLst/>
            </a:prstGeom>
            <a:solidFill>
              <a:srgbClr val="EB898A"/>
            </a:solidFill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 Light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1040" name="Google Shape;1040;p52"/>
            <p:cNvSpPr/>
            <p:nvPr/>
          </p:nvSpPr>
          <p:spPr>
            <a:xfrm>
              <a:off x="222465" y="2799345"/>
              <a:ext cx="423858" cy="423859"/>
            </a:xfrm>
            <a:prstGeom prst="rect">
              <a:avLst/>
            </a:prstGeom>
            <a:solidFill>
              <a:srgbClr val="EB898A"/>
            </a:solidFill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 Light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1041" name="Google Shape;1041;p52"/>
            <p:cNvSpPr/>
            <p:nvPr/>
          </p:nvSpPr>
          <p:spPr>
            <a:xfrm>
              <a:off x="222465" y="2369292"/>
              <a:ext cx="423858" cy="423859"/>
            </a:xfrm>
            <a:prstGeom prst="rect">
              <a:avLst/>
            </a:prstGeom>
            <a:solidFill>
              <a:srgbClr val="EB898A"/>
            </a:solidFill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 Light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1042" name="Google Shape;1042;p52"/>
            <p:cNvSpPr/>
            <p:nvPr/>
          </p:nvSpPr>
          <p:spPr>
            <a:xfrm>
              <a:off x="222465" y="1942106"/>
              <a:ext cx="423858" cy="423859"/>
            </a:xfrm>
            <a:prstGeom prst="rect">
              <a:avLst/>
            </a:prstGeom>
            <a:solidFill>
              <a:srgbClr val="EB898A"/>
            </a:solidFill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 Light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1043" name="Google Shape;1043;p52"/>
            <p:cNvSpPr/>
            <p:nvPr/>
          </p:nvSpPr>
          <p:spPr>
            <a:xfrm>
              <a:off x="222465" y="1511717"/>
              <a:ext cx="423858" cy="423859"/>
            </a:xfrm>
            <a:prstGeom prst="rect">
              <a:avLst/>
            </a:prstGeom>
            <a:solidFill>
              <a:srgbClr val="EB898A"/>
            </a:solidFill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 Light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1044" name="Google Shape;1044;p52"/>
            <p:cNvSpPr/>
            <p:nvPr/>
          </p:nvSpPr>
          <p:spPr>
            <a:xfrm>
              <a:off x="222465" y="1085329"/>
              <a:ext cx="423858" cy="423858"/>
            </a:xfrm>
            <a:prstGeom prst="rect">
              <a:avLst/>
            </a:prstGeom>
            <a:solidFill>
              <a:srgbClr val="EB898A"/>
            </a:solidFill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 Light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1045" name="Google Shape;1045;p52"/>
            <p:cNvSpPr/>
            <p:nvPr/>
          </p:nvSpPr>
          <p:spPr>
            <a:xfrm>
              <a:off x="641049" y="1079133"/>
              <a:ext cx="423859" cy="423859"/>
            </a:xfrm>
            <a:prstGeom prst="rect">
              <a:avLst/>
            </a:prstGeom>
            <a:solidFill>
              <a:srgbClr val="EB898A"/>
            </a:solidFill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 Light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1046" name="Google Shape;1046;p52"/>
            <p:cNvSpPr/>
            <p:nvPr/>
          </p:nvSpPr>
          <p:spPr>
            <a:xfrm>
              <a:off x="641049" y="655276"/>
              <a:ext cx="423859" cy="423858"/>
            </a:xfrm>
            <a:prstGeom prst="rect">
              <a:avLst/>
            </a:prstGeom>
            <a:solidFill>
              <a:srgbClr val="EB898A"/>
            </a:solidFill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 Light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1047" name="Google Shape;1047;p52"/>
            <p:cNvSpPr/>
            <p:nvPr/>
          </p:nvSpPr>
          <p:spPr>
            <a:xfrm>
              <a:off x="1065368" y="655276"/>
              <a:ext cx="423859" cy="423858"/>
            </a:xfrm>
            <a:prstGeom prst="rect">
              <a:avLst/>
            </a:prstGeom>
            <a:solidFill>
              <a:srgbClr val="EB898A"/>
            </a:solidFill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 Light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1048" name="Google Shape;1048;p52"/>
            <p:cNvSpPr/>
            <p:nvPr/>
          </p:nvSpPr>
          <p:spPr>
            <a:xfrm>
              <a:off x="1501155" y="655276"/>
              <a:ext cx="423859" cy="423858"/>
            </a:xfrm>
            <a:prstGeom prst="rect">
              <a:avLst/>
            </a:prstGeom>
            <a:solidFill>
              <a:srgbClr val="EB898A"/>
            </a:solidFill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 Light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1049" name="Google Shape;1049;p52"/>
            <p:cNvSpPr/>
            <p:nvPr/>
          </p:nvSpPr>
          <p:spPr>
            <a:xfrm>
              <a:off x="1936942" y="655276"/>
              <a:ext cx="423859" cy="423858"/>
            </a:xfrm>
            <a:prstGeom prst="rect">
              <a:avLst/>
            </a:prstGeom>
            <a:solidFill>
              <a:srgbClr val="EB898A"/>
            </a:solidFill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 Light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1050" name="Google Shape;1050;p52"/>
            <p:cNvSpPr/>
            <p:nvPr/>
          </p:nvSpPr>
          <p:spPr>
            <a:xfrm>
              <a:off x="1936942" y="1084867"/>
              <a:ext cx="423859" cy="423859"/>
            </a:xfrm>
            <a:prstGeom prst="rect">
              <a:avLst/>
            </a:prstGeom>
            <a:solidFill>
              <a:srgbClr val="EB898A"/>
            </a:solidFill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 Light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1051" name="Google Shape;1051;p52"/>
            <p:cNvSpPr/>
            <p:nvPr/>
          </p:nvSpPr>
          <p:spPr>
            <a:xfrm>
              <a:off x="2361261" y="3223664"/>
              <a:ext cx="423859" cy="423859"/>
            </a:xfrm>
            <a:prstGeom prst="rect">
              <a:avLst/>
            </a:prstGeom>
            <a:solidFill>
              <a:srgbClr val="EB898A"/>
            </a:solidFill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 Light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1052" name="Google Shape;1052;p52"/>
            <p:cNvSpPr/>
            <p:nvPr/>
          </p:nvSpPr>
          <p:spPr>
            <a:xfrm>
              <a:off x="295733" y="918308"/>
              <a:ext cx="2640065" cy="2640065"/>
            </a:xfrm>
            <a:prstGeom prst="ellipse">
              <a:avLst/>
            </a:prstGeom>
            <a:solidFill>
              <a:srgbClr val="EC5A54"/>
            </a:solidFill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 Light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grpSp>
          <p:nvGrpSpPr>
            <p:cNvPr id="1053" name="Google Shape;1053;p52"/>
            <p:cNvGrpSpPr/>
            <p:nvPr/>
          </p:nvGrpSpPr>
          <p:grpSpPr>
            <a:xfrm>
              <a:off x="212883" y="-2"/>
              <a:ext cx="3425161" cy="3800131"/>
              <a:chOff x="-1" y="-1"/>
              <a:chExt cx="3425160" cy="3800129"/>
            </a:xfrm>
          </p:grpSpPr>
          <p:cxnSp>
            <p:nvCxnSpPr>
              <p:cNvPr id="1054" name="Google Shape;1054;p52"/>
              <p:cNvCxnSpPr/>
              <p:nvPr/>
            </p:nvCxnSpPr>
            <p:spPr>
              <a:xfrm flipH="1" rot="10800000">
                <a:off x="-1" y="-1"/>
                <a:ext cx="2" cy="3800129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1055" name="Google Shape;1055;p52"/>
              <p:cNvCxnSpPr/>
              <p:nvPr/>
            </p:nvCxnSpPr>
            <p:spPr>
              <a:xfrm flipH="1" rot="10800000">
                <a:off x="428144" y="0"/>
                <a:ext cx="1" cy="3800128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1056" name="Google Shape;1056;p52"/>
              <p:cNvCxnSpPr/>
              <p:nvPr/>
            </p:nvCxnSpPr>
            <p:spPr>
              <a:xfrm flipH="1" rot="10800000">
                <a:off x="856289" y="0"/>
                <a:ext cx="1" cy="3800128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1057" name="Google Shape;1057;p52"/>
              <p:cNvCxnSpPr/>
              <p:nvPr/>
            </p:nvCxnSpPr>
            <p:spPr>
              <a:xfrm flipH="1" rot="10800000">
                <a:off x="1284434" y="0"/>
                <a:ext cx="1" cy="3800128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1058" name="Google Shape;1058;p52"/>
              <p:cNvCxnSpPr/>
              <p:nvPr/>
            </p:nvCxnSpPr>
            <p:spPr>
              <a:xfrm flipH="1" rot="10800000">
                <a:off x="1712579" y="0"/>
                <a:ext cx="1" cy="3800128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1059" name="Google Shape;1059;p52"/>
              <p:cNvCxnSpPr/>
              <p:nvPr/>
            </p:nvCxnSpPr>
            <p:spPr>
              <a:xfrm flipH="1" rot="10800000">
                <a:off x="2140723" y="0"/>
                <a:ext cx="1" cy="3800128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1060" name="Google Shape;1060;p52"/>
              <p:cNvCxnSpPr/>
              <p:nvPr/>
            </p:nvCxnSpPr>
            <p:spPr>
              <a:xfrm flipH="1" rot="10800000">
                <a:off x="2568868" y="0"/>
                <a:ext cx="1" cy="3800128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1061" name="Google Shape;1061;p52"/>
              <p:cNvCxnSpPr/>
              <p:nvPr/>
            </p:nvCxnSpPr>
            <p:spPr>
              <a:xfrm flipH="1" rot="10800000">
                <a:off x="2997013" y="0"/>
                <a:ext cx="1" cy="3800128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1062" name="Google Shape;1062;p52"/>
              <p:cNvCxnSpPr/>
              <p:nvPr/>
            </p:nvCxnSpPr>
            <p:spPr>
              <a:xfrm flipH="1" rot="10800000">
                <a:off x="3425158" y="0"/>
                <a:ext cx="1" cy="3800128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</p:grpSp>
        <p:grpSp>
          <p:nvGrpSpPr>
            <p:cNvPr id="1063" name="Google Shape;1063;p52"/>
            <p:cNvGrpSpPr/>
            <p:nvPr/>
          </p:nvGrpSpPr>
          <p:grpSpPr>
            <a:xfrm rot="-5400000">
              <a:off x="187483" y="38098"/>
              <a:ext cx="3425161" cy="3800131"/>
              <a:chOff x="-1" y="-1"/>
              <a:chExt cx="3425160" cy="3800129"/>
            </a:xfrm>
          </p:grpSpPr>
          <p:cxnSp>
            <p:nvCxnSpPr>
              <p:cNvPr id="1064" name="Google Shape;1064;p52"/>
              <p:cNvCxnSpPr/>
              <p:nvPr/>
            </p:nvCxnSpPr>
            <p:spPr>
              <a:xfrm flipH="1" rot="10800000">
                <a:off x="-1" y="-1"/>
                <a:ext cx="2" cy="3800129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1065" name="Google Shape;1065;p52"/>
              <p:cNvCxnSpPr/>
              <p:nvPr/>
            </p:nvCxnSpPr>
            <p:spPr>
              <a:xfrm flipH="1" rot="10800000">
                <a:off x="428144" y="0"/>
                <a:ext cx="1" cy="3800128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1066" name="Google Shape;1066;p52"/>
              <p:cNvCxnSpPr/>
              <p:nvPr/>
            </p:nvCxnSpPr>
            <p:spPr>
              <a:xfrm flipH="1" rot="10800000">
                <a:off x="856289" y="0"/>
                <a:ext cx="1" cy="3800128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1067" name="Google Shape;1067;p52"/>
              <p:cNvCxnSpPr/>
              <p:nvPr/>
            </p:nvCxnSpPr>
            <p:spPr>
              <a:xfrm flipH="1" rot="10800000">
                <a:off x="1284434" y="0"/>
                <a:ext cx="1" cy="3800128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1068" name="Google Shape;1068;p52"/>
              <p:cNvCxnSpPr/>
              <p:nvPr/>
            </p:nvCxnSpPr>
            <p:spPr>
              <a:xfrm flipH="1" rot="10800000">
                <a:off x="1712579" y="0"/>
                <a:ext cx="1" cy="3800128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1069" name="Google Shape;1069;p52"/>
              <p:cNvCxnSpPr/>
              <p:nvPr/>
            </p:nvCxnSpPr>
            <p:spPr>
              <a:xfrm flipH="1" rot="10800000">
                <a:off x="2140723" y="0"/>
                <a:ext cx="1" cy="3800128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1070" name="Google Shape;1070;p52"/>
              <p:cNvCxnSpPr/>
              <p:nvPr/>
            </p:nvCxnSpPr>
            <p:spPr>
              <a:xfrm flipH="1" rot="10800000">
                <a:off x="2568868" y="0"/>
                <a:ext cx="1" cy="3800128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1071" name="Google Shape;1071;p52"/>
              <p:cNvCxnSpPr/>
              <p:nvPr/>
            </p:nvCxnSpPr>
            <p:spPr>
              <a:xfrm flipH="1" rot="10800000">
                <a:off x="2997013" y="0"/>
                <a:ext cx="1" cy="3800128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1072" name="Google Shape;1072;p52"/>
              <p:cNvCxnSpPr/>
              <p:nvPr/>
            </p:nvCxnSpPr>
            <p:spPr>
              <a:xfrm flipH="1" rot="10800000">
                <a:off x="3425158" y="0"/>
                <a:ext cx="1" cy="3800128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</p:grpSp>
        <p:sp>
          <p:nvSpPr>
            <p:cNvPr id="1073" name="Google Shape;1073;p52"/>
            <p:cNvSpPr/>
            <p:nvPr/>
          </p:nvSpPr>
          <p:spPr>
            <a:xfrm>
              <a:off x="1540134" y="2162709"/>
              <a:ext cx="151263" cy="151263"/>
            </a:xfrm>
            <a:prstGeom prst="ellipse">
              <a:avLst/>
            </a:prstGeom>
            <a:solidFill>
              <a:srgbClr val="50A7F9"/>
            </a:solidFill>
            <a:ln cap="flat" cmpd="sng" w="25400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  <a:effectLst>
              <a:outerShdw blurRad="38100" rotWithShape="0" dir="5400000" dist="25400">
                <a:srgbClr val="000000">
                  <a:alpha val="49803"/>
                </a:srgbClr>
              </a:outerShdw>
            </a:effectLst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 Light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</p:grpSp>
      <p:sp>
        <p:nvSpPr>
          <p:cNvPr id="1074" name="Google Shape;1074;p52"/>
          <p:cNvSpPr/>
          <p:nvPr/>
        </p:nvSpPr>
        <p:spPr>
          <a:xfrm>
            <a:off x="3470436" y="4971215"/>
            <a:ext cx="423858" cy="423858"/>
          </a:xfrm>
          <a:prstGeom prst="rect">
            <a:avLst/>
          </a:prstGeom>
          <a:solidFill>
            <a:srgbClr val="EB898A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 Light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grpSp>
        <p:nvGrpSpPr>
          <p:cNvPr id="1075" name="Google Shape;1075;p52"/>
          <p:cNvGrpSpPr/>
          <p:nvPr/>
        </p:nvGrpSpPr>
        <p:grpSpPr>
          <a:xfrm>
            <a:off x="2193632" y="3030183"/>
            <a:ext cx="3425161" cy="3800131"/>
            <a:chOff x="-1" y="-1"/>
            <a:chExt cx="3425160" cy="3800129"/>
          </a:xfrm>
        </p:grpSpPr>
        <p:cxnSp>
          <p:nvCxnSpPr>
            <p:cNvPr id="1076" name="Google Shape;1076;p52"/>
            <p:cNvCxnSpPr/>
            <p:nvPr/>
          </p:nvCxnSpPr>
          <p:spPr>
            <a:xfrm flipH="1" rot="10800000">
              <a:off x="-1" y="-1"/>
              <a:ext cx="2" cy="3800129"/>
            </a:xfrm>
            <a:prstGeom prst="straightConnector1">
              <a:avLst/>
            </a:prstGeom>
            <a:noFill/>
            <a:ln cap="flat" cmpd="sng" w="25400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  <p:cxnSp>
          <p:nvCxnSpPr>
            <p:cNvPr id="1077" name="Google Shape;1077;p52"/>
            <p:cNvCxnSpPr/>
            <p:nvPr/>
          </p:nvCxnSpPr>
          <p:spPr>
            <a:xfrm flipH="1" rot="10800000">
              <a:off x="428144" y="0"/>
              <a:ext cx="1" cy="3800128"/>
            </a:xfrm>
            <a:prstGeom prst="straightConnector1">
              <a:avLst/>
            </a:prstGeom>
            <a:noFill/>
            <a:ln cap="flat" cmpd="sng" w="25400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  <p:cxnSp>
          <p:nvCxnSpPr>
            <p:cNvPr id="1078" name="Google Shape;1078;p52"/>
            <p:cNvCxnSpPr/>
            <p:nvPr/>
          </p:nvCxnSpPr>
          <p:spPr>
            <a:xfrm flipH="1" rot="10800000">
              <a:off x="856289" y="0"/>
              <a:ext cx="1" cy="3800128"/>
            </a:xfrm>
            <a:prstGeom prst="straightConnector1">
              <a:avLst/>
            </a:prstGeom>
            <a:noFill/>
            <a:ln cap="flat" cmpd="sng" w="25400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  <p:cxnSp>
          <p:nvCxnSpPr>
            <p:cNvPr id="1079" name="Google Shape;1079;p52"/>
            <p:cNvCxnSpPr/>
            <p:nvPr/>
          </p:nvCxnSpPr>
          <p:spPr>
            <a:xfrm flipH="1" rot="10800000">
              <a:off x="1284434" y="0"/>
              <a:ext cx="1" cy="3800128"/>
            </a:xfrm>
            <a:prstGeom prst="straightConnector1">
              <a:avLst/>
            </a:prstGeom>
            <a:noFill/>
            <a:ln cap="flat" cmpd="sng" w="25400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  <p:cxnSp>
          <p:nvCxnSpPr>
            <p:cNvPr id="1080" name="Google Shape;1080;p52"/>
            <p:cNvCxnSpPr/>
            <p:nvPr/>
          </p:nvCxnSpPr>
          <p:spPr>
            <a:xfrm flipH="1" rot="10800000">
              <a:off x="1712579" y="0"/>
              <a:ext cx="1" cy="3800128"/>
            </a:xfrm>
            <a:prstGeom prst="straightConnector1">
              <a:avLst/>
            </a:prstGeom>
            <a:noFill/>
            <a:ln cap="flat" cmpd="sng" w="25400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  <p:cxnSp>
          <p:nvCxnSpPr>
            <p:cNvPr id="1081" name="Google Shape;1081;p52"/>
            <p:cNvCxnSpPr/>
            <p:nvPr/>
          </p:nvCxnSpPr>
          <p:spPr>
            <a:xfrm flipH="1" rot="10800000">
              <a:off x="2140723" y="0"/>
              <a:ext cx="1" cy="3800128"/>
            </a:xfrm>
            <a:prstGeom prst="straightConnector1">
              <a:avLst/>
            </a:prstGeom>
            <a:noFill/>
            <a:ln cap="flat" cmpd="sng" w="25400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  <p:cxnSp>
          <p:nvCxnSpPr>
            <p:cNvPr id="1082" name="Google Shape;1082;p52"/>
            <p:cNvCxnSpPr/>
            <p:nvPr/>
          </p:nvCxnSpPr>
          <p:spPr>
            <a:xfrm flipH="1" rot="10800000">
              <a:off x="2568868" y="0"/>
              <a:ext cx="1" cy="3800128"/>
            </a:xfrm>
            <a:prstGeom prst="straightConnector1">
              <a:avLst/>
            </a:prstGeom>
            <a:noFill/>
            <a:ln cap="flat" cmpd="sng" w="25400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  <p:cxnSp>
          <p:nvCxnSpPr>
            <p:cNvPr id="1083" name="Google Shape;1083;p52"/>
            <p:cNvCxnSpPr/>
            <p:nvPr/>
          </p:nvCxnSpPr>
          <p:spPr>
            <a:xfrm flipH="1" rot="10800000">
              <a:off x="2997013" y="0"/>
              <a:ext cx="1" cy="3800128"/>
            </a:xfrm>
            <a:prstGeom prst="straightConnector1">
              <a:avLst/>
            </a:prstGeom>
            <a:noFill/>
            <a:ln cap="flat" cmpd="sng" w="25400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  <p:cxnSp>
          <p:nvCxnSpPr>
            <p:cNvPr id="1084" name="Google Shape;1084;p52"/>
            <p:cNvCxnSpPr/>
            <p:nvPr/>
          </p:nvCxnSpPr>
          <p:spPr>
            <a:xfrm flipH="1" rot="10800000">
              <a:off x="3425158" y="0"/>
              <a:ext cx="1" cy="3800128"/>
            </a:xfrm>
            <a:prstGeom prst="straightConnector1">
              <a:avLst/>
            </a:prstGeom>
            <a:noFill/>
            <a:ln cap="flat" cmpd="sng" w="25400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  <p:grpSp>
        <p:nvGrpSpPr>
          <p:cNvPr id="1085" name="Google Shape;1085;p52"/>
          <p:cNvGrpSpPr/>
          <p:nvPr/>
        </p:nvGrpSpPr>
        <p:grpSpPr>
          <a:xfrm rot="-5400000">
            <a:off x="2168232" y="3068283"/>
            <a:ext cx="3425161" cy="3800131"/>
            <a:chOff x="-1" y="-1"/>
            <a:chExt cx="3425160" cy="3800129"/>
          </a:xfrm>
        </p:grpSpPr>
        <p:cxnSp>
          <p:nvCxnSpPr>
            <p:cNvPr id="1086" name="Google Shape;1086;p52"/>
            <p:cNvCxnSpPr/>
            <p:nvPr/>
          </p:nvCxnSpPr>
          <p:spPr>
            <a:xfrm flipH="1" rot="10800000">
              <a:off x="-1" y="-1"/>
              <a:ext cx="2" cy="3800129"/>
            </a:xfrm>
            <a:prstGeom prst="straightConnector1">
              <a:avLst/>
            </a:prstGeom>
            <a:noFill/>
            <a:ln cap="flat" cmpd="sng" w="25400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  <p:cxnSp>
          <p:nvCxnSpPr>
            <p:cNvPr id="1087" name="Google Shape;1087;p52"/>
            <p:cNvCxnSpPr/>
            <p:nvPr/>
          </p:nvCxnSpPr>
          <p:spPr>
            <a:xfrm flipH="1" rot="10800000">
              <a:off x="428144" y="0"/>
              <a:ext cx="1" cy="3800128"/>
            </a:xfrm>
            <a:prstGeom prst="straightConnector1">
              <a:avLst/>
            </a:prstGeom>
            <a:noFill/>
            <a:ln cap="flat" cmpd="sng" w="25400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  <p:cxnSp>
          <p:nvCxnSpPr>
            <p:cNvPr id="1088" name="Google Shape;1088;p52"/>
            <p:cNvCxnSpPr/>
            <p:nvPr/>
          </p:nvCxnSpPr>
          <p:spPr>
            <a:xfrm flipH="1" rot="10800000">
              <a:off x="856289" y="0"/>
              <a:ext cx="1" cy="3800128"/>
            </a:xfrm>
            <a:prstGeom prst="straightConnector1">
              <a:avLst/>
            </a:prstGeom>
            <a:noFill/>
            <a:ln cap="flat" cmpd="sng" w="25400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  <p:cxnSp>
          <p:nvCxnSpPr>
            <p:cNvPr id="1089" name="Google Shape;1089;p52"/>
            <p:cNvCxnSpPr/>
            <p:nvPr/>
          </p:nvCxnSpPr>
          <p:spPr>
            <a:xfrm flipH="1" rot="10800000">
              <a:off x="1284434" y="0"/>
              <a:ext cx="1" cy="3800128"/>
            </a:xfrm>
            <a:prstGeom prst="straightConnector1">
              <a:avLst/>
            </a:prstGeom>
            <a:noFill/>
            <a:ln cap="flat" cmpd="sng" w="25400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  <p:cxnSp>
          <p:nvCxnSpPr>
            <p:cNvPr id="1090" name="Google Shape;1090;p52"/>
            <p:cNvCxnSpPr/>
            <p:nvPr/>
          </p:nvCxnSpPr>
          <p:spPr>
            <a:xfrm flipH="1" rot="10800000">
              <a:off x="1712579" y="0"/>
              <a:ext cx="1" cy="3800128"/>
            </a:xfrm>
            <a:prstGeom prst="straightConnector1">
              <a:avLst/>
            </a:prstGeom>
            <a:noFill/>
            <a:ln cap="flat" cmpd="sng" w="25400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  <p:cxnSp>
          <p:nvCxnSpPr>
            <p:cNvPr id="1091" name="Google Shape;1091;p52"/>
            <p:cNvCxnSpPr/>
            <p:nvPr/>
          </p:nvCxnSpPr>
          <p:spPr>
            <a:xfrm flipH="1" rot="10800000">
              <a:off x="2140723" y="0"/>
              <a:ext cx="1" cy="3800128"/>
            </a:xfrm>
            <a:prstGeom prst="straightConnector1">
              <a:avLst/>
            </a:prstGeom>
            <a:noFill/>
            <a:ln cap="flat" cmpd="sng" w="25400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  <p:cxnSp>
          <p:nvCxnSpPr>
            <p:cNvPr id="1092" name="Google Shape;1092;p52"/>
            <p:cNvCxnSpPr/>
            <p:nvPr/>
          </p:nvCxnSpPr>
          <p:spPr>
            <a:xfrm flipH="1" rot="10800000">
              <a:off x="2568868" y="0"/>
              <a:ext cx="1" cy="3800128"/>
            </a:xfrm>
            <a:prstGeom prst="straightConnector1">
              <a:avLst/>
            </a:prstGeom>
            <a:noFill/>
            <a:ln cap="flat" cmpd="sng" w="25400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  <p:cxnSp>
          <p:nvCxnSpPr>
            <p:cNvPr id="1093" name="Google Shape;1093;p52"/>
            <p:cNvCxnSpPr/>
            <p:nvPr/>
          </p:nvCxnSpPr>
          <p:spPr>
            <a:xfrm flipH="1" rot="10800000">
              <a:off x="2997013" y="0"/>
              <a:ext cx="1" cy="3800128"/>
            </a:xfrm>
            <a:prstGeom prst="straightConnector1">
              <a:avLst/>
            </a:prstGeom>
            <a:noFill/>
            <a:ln cap="flat" cmpd="sng" w="25400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  <p:cxnSp>
          <p:nvCxnSpPr>
            <p:cNvPr id="1094" name="Google Shape;1094;p52"/>
            <p:cNvCxnSpPr/>
            <p:nvPr/>
          </p:nvCxnSpPr>
          <p:spPr>
            <a:xfrm flipH="1" rot="10800000">
              <a:off x="3425158" y="0"/>
              <a:ext cx="1" cy="3800128"/>
            </a:xfrm>
            <a:prstGeom prst="straightConnector1">
              <a:avLst/>
            </a:prstGeom>
            <a:noFill/>
            <a:ln cap="flat" cmpd="sng" w="25400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  <p:sp>
        <p:nvSpPr>
          <p:cNvPr id="1095" name="Google Shape;1095;p52"/>
          <p:cNvSpPr/>
          <p:nvPr/>
        </p:nvSpPr>
        <p:spPr>
          <a:xfrm>
            <a:off x="3520882" y="5192893"/>
            <a:ext cx="151263" cy="151263"/>
          </a:xfrm>
          <a:prstGeom prst="ellipse">
            <a:avLst/>
          </a:prstGeom>
          <a:solidFill>
            <a:srgbClr val="50A7F9"/>
          </a:solidFill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38100" rotWithShape="0" dir="5400000" dist="25400">
              <a:srgbClr val="000000">
                <a:alpha val="49803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 Light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096" name="Google Shape;1096;p52"/>
          <p:cNvSpPr/>
          <p:nvPr/>
        </p:nvSpPr>
        <p:spPr>
          <a:xfrm>
            <a:off x="2417279" y="1891464"/>
            <a:ext cx="2689162" cy="7239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-US" sz="41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“Raw” Grid</a:t>
            </a:r>
            <a:endParaRPr/>
          </a:p>
        </p:txBody>
      </p:sp>
      <p:sp>
        <p:nvSpPr>
          <p:cNvPr id="1097" name="Google Shape;1097;p52"/>
          <p:cNvSpPr/>
          <p:nvPr/>
        </p:nvSpPr>
        <p:spPr>
          <a:xfrm>
            <a:off x="7487228" y="1891464"/>
            <a:ext cx="3933635" cy="7239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-US" sz="41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“Bounding” Grid</a:t>
            </a:r>
            <a:endParaRPr/>
          </a:p>
        </p:txBody>
      </p:sp>
      <p:pic>
        <p:nvPicPr>
          <p:cNvPr id="1098" name="Google Shape;1098;p52"/>
          <p:cNvPicPr preferRelativeResize="0"/>
          <p:nvPr/>
        </p:nvPicPr>
        <p:blipFill rotWithShape="1">
          <a:blip r:embed="rId4">
            <a:alphaModFix/>
          </a:blip>
          <a:srcRect b="11396" l="6077" r="7994" t="16375"/>
          <a:stretch/>
        </p:blipFill>
        <p:spPr>
          <a:xfrm>
            <a:off x="3132284" y="7618562"/>
            <a:ext cx="1259152" cy="583530"/>
          </a:xfrm>
          <a:custGeom>
            <a:rect b="b" l="l" r="r" t="t"/>
            <a:pathLst>
              <a:path extrusionOk="0" h="120000" w="120000">
                <a:moveTo>
                  <a:pt x="84862" y="128"/>
                </a:moveTo>
                <a:cubicBezTo>
                  <a:pt x="82583" y="-268"/>
                  <a:pt x="81103" y="190"/>
                  <a:pt x="77183" y="2574"/>
                </a:cubicBezTo>
                <a:cubicBezTo>
                  <a:pt x="74502" y="4202"/>
                  <a:pt x="69884" y="6933"/>
                  <a:pt x="66930" y="8611"/>
                </a:cubicBezTo>
                <a:cubicBezTo>
                  <a:pt x="63976" y="10290"/>
                  <a:pt x="59039" y="13071"/>
                  <a:pt x="55962" y="14817"/>
                </a:cubicBezTo>
                <a:cubicBezTo>
                  <a:pt x="52885" y="16563"/>
                  <a:pt x="47468" y="19713"/>
                  <a:pt x="43899" y="21834"/>
                </a:cubicBezTo>
                <a:cubicBezTo>
                  <a:pt x="40331" y="23960"/>
                  <a:pt x="33144" y="28101"/>
                  <a:pt x="27972" y="31056"/>
                </a:cubicBezTo>
                <a:cubicBezTo>
                  <a:pt x="5629" y="43847"/>
                  <a:pt x="4244" y="45039"/>
                  <a:pt x="2105" y="52034"/>
                </a:cubicBezTo>
                <a:cubicBezTo>
                  <a:pt x="-94" y="59230"/>
                  <a:pt x="-608" y="68860"/>
                  <a:pt x="742" y="77416"/>
                </a:cubicBezTo>
                <a:cubicBezTo>
                  <a:pt x="2077" y="85871"/>
                  <a:pt x="7298" y="93577"/>
                  <a:pt x="11749" y="93577"/>
                </a:cubicBezTo>
                <a:cubicBezTo>
                  <a:pt x="13363" y="93577"/>
                  <a:pt x="17490" y="91327"/>
                  <a:pt x="36260" y="80354"/>
                </a:cubicBezTo>
                <a:cubicBezTo>
                  <a:pt x="40320" y="77981"/>
                  <a:pt x="50506" y="72039"/>
                  <a:pt x="58877" y="67215"/>
                </a:cubicBezTo>
                <a:cubicBezTo>
                  <a:pt x="67248" y="62386"/>
                  <a:pt x="75178" y="57859"/>
                  <a:pt x="76502" y="57093"/>
                </a:cubicBezTo>
                <a:cubicBezTo>
                  <a:pt x="77825" y="56332"/>
                  <a:pt x="79037" y="56080"/>
                  <a:pt x="79227" y="56522"/>
                </a:cubicBezTo>
                <a:cubicBezTo>
                  <a:pt x="79964" y="58273"/>
                  <a:pt x="92501" y="93425"/>
                  <a:pt x="95377" y="101819"/>
                </a:cubicBezTo>
                <a:cubicBezTo>
                  <a:pt x="99906" y="115058"/>
                  <a:pt x="101470" y="117627"/>
                  <a:pt x="105893" y="119529"/>
                </a:cubicBezTo>
                <a:cubicBezTo>
                  <a:pt x="108367" y="120598"/>
                  <a:pt x="110841" y="119865"/>
                  <a:pt x="113494" y="117162"/>
                </a:cubicBezTo>
                <a:cubicBezTo>
                  <a:pt x="116057" y="114555"/>
                  <a:pt x="117699" y="111209"/>
                  <a:pt x="119050" y="105658"/>
                </a:cubicBezTo>
                <a:cubicBezTo>
                  <a:pt x="119676" y="103095"/>
                  <a:pt x="119983" y="98932"/>
                  <a:pt x="120000" y="94718"/>
                </a:cubicBezTo>
                <a:cubicBezTo>
                  <a:pt x="120016" y="90505"/>
                  <a:pt x="119731" y="86190"/>
                  <a:pt x="119128" y="83376"/>
                </a:cubicBezTo>
                <a:cubicBezTo>
                  <a:pt x="118469" y="80304"/>
                  <a:pt x="99136" y="25231"/>
                  <a:pt x="93104" y="9266"/>
                </a:cubicBezTo>
                <a:cubicBezTo>
                  <a:pt x="91049" y="3821"/>
                  <a:pt x="88196" y="705"/>
                  <a:pt x="84862" y="128"/>
                </a:cubicBez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2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p53"/>
          <p:cNvSpPr/>
          <p:nvPr/>
        </p:nvSpPr>
        <p:spPr>
          <a:xfrm>
            <a:off x="11800840" y="2744787"/>
            <a:ext cx="488832" cy="508001"/>
          </a:xfrm>
          <a:prstGeom prst="roundRect">
            <a:avLst>
              <a:gd fmla="val 15588" name="adj"/>
            </a:avLst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  <a:effectLst>
            <a:outerShdw blurRad="38100" rotWithShape="0" dir="5400000" dist="25400">
              <a:srgbClr val="000000">
                <a:alpha val="49803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 Light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104" name="Google Shape;1104;p53"/>
          <p:cNvSpPr/>
          <p:nvPr/>
        </p:nvSpPr>
        <p:spPr>
          <a:xfrm>
            <a:off x="11451269" y="2294621"/>
            <a:ext cx="488832" cy="508001"/>
          </a:xfrm>
          <a:prstGeom prst="roundRect">
            <a:avLst>
              <a:gd fmla="val 15588" name="adj"/>
            </a:avLst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  <a:effectLst>
            <a:outerShdw blurRad="38100" rotWithShape="0" dir="5400000" dist="25400">
              <a:srgbClr val="000000">
                <a:alpha val="49803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 Light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105" name="Google Shape;1105;p53"/>
          <p:cNvSpPr/>
          <p:nvPr/>
        </p:nvSpPr>
        <p:spPr>
          <a:xfrm>
            <a:off x="1079474" y="4217670"/>
            <a:ext cx="1458012" cy="6477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Etot = </a:t>
            </a:r>
            <a:endParaRPr/>
          </a:p>
        </p:txBody>
      </p:sp>
      <p:sp>
        <p:nvSpPr>
          <p:cNvPr id="1106" name="Google Shape;1106;p53"/>
          <p:cNvSpPr/>
          <p:nvPr/>
        </p:nvSpPr>
        <p:spPr>
          <a:xfrm>
            <a:off x="2742895" y="2702559"/>
            <a:ext cx="5051603" cy="56896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E( scaffold, target 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              +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E( rotamers, target 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              +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E( rotamers, scaffold 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              +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E( rotamers , rotamers 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        </a:t>
            </a:r>
            <a:r>
              <a:rPr b="0" i="0" lang="en-US" sz="2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+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-US" sz="2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E( scaffold, scaffold 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-US" sz="2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           +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-US" sz="2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E( target, target )</a:t>
            </a:r>
            <a:endParaRPr/>
          </a:p>
        </p:txBody>
      </p:sp>
      <p:sp>
        <p:nvSpPr>
          <p:cNvPr id="1107" name="Google Shape;1107;p53"/>
          <p:cNvSpPr/>
          <p:nvPr/>
        </p:nvSpPr>
        <p:spPr>
          <a:xfrm>
            <a:off x="8138414" y="2606039"/>
            <a:ext cx="1997711" cy="2693751"/>
          </a:xfrm>
          <a:prstGeom prst="roundRect">
            <a:avLst>
              <a:gd fmla="val 13010" name="adj"/>
            </a:avLst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  <a:effectLst>
            <a:outerShdw blurRad="38100" rotWithShape="0" dir="5400000" dist="25400">
              <a:srgbClr val="000000">
                <a:alpha val="49803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 Light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108" name="Google Shape;1108;p53"/>
          <p:cNvSpPr/>
          <p:nvPr/>
        </p:nvSpPr>
        <p:spPr>
          <a:xfrm>
            <a:off x="10825480" y="4475479"/>
            <a:ext cx="1997711" cy="1372316"/>
          </a:xfrm>
          <a:prstGeom prst="roundRect">
            <a:avLst>
              <a:gd fmla="val 15000" name="adj"/>
            </a:avLst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  <a:effectLst>
            <a:outerShdw blurRad="38100" rotWithShape="0" dir="5400000" dist="25400">
              <a:srgbClr val="000000">
                <a:alpha val="49803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 Light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109" name="Google Shape;1109;p53"/>
          <p:cNvSpPr/>
          <p:nvPr/>
        </p:nvSpPr>
        <p:spPr>
          <a:xfrm>
            <a:off x="10744200" y="2873375"/>
            <a:ext cx="488832" cy="508000"/>
          </a:xfrm>
          <a:prstGeom prst="roundRect">
            <a:avLst>
              <a:gd fmla="val 15588" name="adj"/>
            </a:avLst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  <a:effectLst>
            <a:outerShdw blurRad="38100" rotWithShape="0" dir="5400000" dist="25400">
              <a:srgbClr val="000000">
                <a:alpha val="49803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 Light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110" name="Google Shape;1110;p53"/>
          <p:cNvSpPr/>
          <p:nvPr/>
        </p:nvSpPr>
        <p:spPr>
          <a:xfrm>
            <a:off x="11049000" y="3388359"/>
            <a:ext cx="488832" cy="508001"/>
          </a:xfrm>
          <a:prstGeom prst="roundRect">
            <a:avLst>
              <a:gd fmla="val 15588" name="adj"/>
            </a:avLst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  <a:effectLst>
            <a:outerShdw blurRad="38100" rotWithShape="0" dir="5400000" dist="25400">
              <a:srgbClr val="000000">
                <a:alpha val="49803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 Light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111" name="Google Shape;1111;p53"/>
          <p:cNvSpPr/>
          <p:nvPr/>
        </p:nvSpPr>
        <p:spPr>
          <a:xfrm>
            <a:off x="11272521" y="2873375"/>
            <a:ext cx="488832" cy="508000"/>
          </a:xfrm>
          <a:prstGeom prst="roundRect">
            <a:avLst>
              <a:gd fmla="val 15588" name="adj"/>
            </a:avLst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  <a:effectLst>
            <a:outerShdw blurRad="38100" rotWithShape="0" dir="5400000" dist="25400">
              <a:srgbClr val="000000">
                <a:alpha val="49803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 Light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112" name="Google Shape;1112;p53"/>
          <p:cNvSpPr/>
          <p:nvPr/>
        </p:nvSpPr>
        <p:spPr>
          <a:xfrm>
            <a:off x="8927644" y="3629064"/>
            <a:ext cx="419250" cy="6477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1" i="0" lang="en-US" sz="3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</a:t>
            </a:r>
            <a:endParaRPr/>
          </a:p>
        </p:txBody>
      </p:sp>
      <p:sp>
        <p:nvSpPr>
          <p:cNvPr id="1113" name="Google Shape;1113;p53"/>
          <p:cNvSpPr/>
          <p:nvPr/>
        </p:nvSpPr>
        <p:spPr>
          <a:xfrm>
            <a:off x="11627547" y="4837787"/>
            <a:ext cx="393577" cy="6477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1" i="0" lang="en-US" sz="3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</a:t>
            </a:r>
            <a:endParaRPr/>
          </a:p>
        </p:txBody>
      </p:sp>
      <p:sp>
        <p:nvSpPr>
          <p:cNvPr id="1114" name="Google Shape;1114;p53"/>
          <p:cNvSpPr/>
          <p:nvPr/>
        </p:nvSpPr>
        <p:spPr>
          <a:xfrm>
            <a:off x="11579919" y="3268027"/>
            <a:ext cx="488832" cy="508001"/>
          </a:xfrm>
          <a:prstGeom prst="roundRect">
            <a:avLst>
              <a:gd fmla="val 15588" name="adj"/>
            </a:avLst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  <a:effectLst>
            <a:outerShdw blurRad="38100" rotWithShape="0" dir="5400000" dist="25400">
              <a:srgbClr val="000000">
                <a:alpha val="49803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 Light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115" name="Google Shape;1115;p53"/>
          <p:cNvSpPr/>
          <p:nvPr/>
        </p:nvSpPr>
        <p:spPr>
          <a:xfrm>
            <a:off x="11287078" y="3071177"/>
            <a:ext cx="444476" cy="6477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1" i="0" lang="en-US" sz="3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</a:t>
            </a:r>
            <a:endParaRPr/>
          </a:p>
        </p:txBody>
      </p:sp>
      <p:cxnSp>
        <p:nvCxnSpPr>
          <p:cNvPr id="1116" name="Google Shape;1116;p53"/>
          <p:cNvCxnSpPr/>
          <p:nvPr/>
        </p:nvCxnSpPr>
        <p:spPr>
          <a:xfrm flipH="1" rot="10800000">
            <a:off x="10245344" y="3489960"/>
            <a:ext cx="537521" cy="64136"/>
          </a:xfrm>
          <a:prstGeom prst="straightConnector1">
            <a:avLst/>
          </a:prstGeom>
          <a:noFill/>
          <a:ln cap="flat" cmpd="sng" w="76200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1117" name="Google Shape;1117;p53"/>
          <p:cNvCxnSpPr/>
          <p:nvPr/>
        </p:nvCxnSpPr>
        <p:spPr>
          <a:xfrm>
            <a:off x="10219944" y="4586287"/>
            <a:ext cx="537522" cy="193001"/>
          </a:xfrm>
          <a:prstGeom prst="straightConnector1">
            <a:avLst/>
          </a:prstGeom>
          <a:noFill/>
          <a:ln cap="flat" cmpd="sng" w="76200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1118" name="Google Shape;1118;p53"/>
          <p:cNvCxnSpPr/>
          <p:nvPr/>
        </p:nvCxnSpPr>
        <p:spPr>
          <a:xfrm>
            <a:off x="11695684" y="3940512"/>
            <a:ext cx="1" cy="370483"/>
          </a:xfrm>
          <a:prstGeom prst="straightConnector1">
            <a:avLst/>
          </a:prstGeom>
          <a:noFill/>
          <a:ln cap="flat" cmpd="sng" w="76200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cxnSp>
      <p:pic>
        <p:nvPicPr>
          <p:cNvPr id="1119" name="Google Shape;1119;p5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392159" y="4390687"/>
            <a:ext cx="584201" cy="584201"/>
          </a:xfrm>
          <a:prstGeom prst="rect">
            <a:avLst/>
          </a:prstGeom>
          <a:noFill/>
          <a:ln>
            <a:noFill/>
          </a:ln>
          <a:effectLst>
            <a:outerShdw blurRad="38100" rotWithShape="0" dir="5400000" dist="25400">
              <a:srgbClr val="000000">
                <a:alpha val="49803"/>
              </a:srgbClr>
            </a:outerShdw>
          </a:effectLst>
        </p:spPr>
      </p:pic>
      <p:pic>
        <p:nvPicPr>
          <p:cNvPr id="1120" name="Google Shape;1120;p5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2151359" y="5112047"/>
            <a:ext cx="584201" cy="584201"/>
          </a:xfrm>
          <a:prstGeom prst="rect">
            <a:avLst/>
          </a:prstGeom>
          <a:noFill/>
          <a:ln>
            <a:noFill/>
          </a:ln>
          <a:effectLst>
            <a:outerShdw blurRad="38100" rotWithShape="0" dir="5400000" dist="25400">
              <a:srgbClr val="000000">
                <a:alpha val="49803"/>
              </a:srgbClr>
            </a:outerShdw>
          </a:effectLst>
        </p:spPr>
      </p:pic>
      <p:pic>
        <p:nvPicPr>
          <p:cNvPr id="1121" name="Google Shape;1121;p5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532235" y="2633007"/>
            <a:ext cx="584201" cy="584201"/>
          </a:xfrm>
          <a:prstGeom prst="rect">
            <a:avLst/>
          </a:prstGeom>
          <a:noFill/>
          <a:ln>
            <a:noFill/>
          </a:ln>
          <a:effectLst>
            <a:outerShdw blurRad="38100" rotWithShape="0" dir="5400000" dist="25400">
              <a:srgbClr val="000000">
                <a:alpha val="49803"/>
              </a:srgbClr>
            </a:outerShdw>
          </a:effectLst>
        </p:spPr>
      </p:pic>
      <p:sp>
        <p:nvSpPr>
          <p:cNvPr id="1122" name="Google Shape;1122;p53"/>
          <p:cNvSpPr/>
          <p:nvPr/>
        </p:nvSpPr>
        <p:spPr>
          <a:xfrm>
            <a:off x="1677111" y="892310"/>
            <a:ext cx="9650578" cy="6477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Objective Function Used in Docking (very fast)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6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" name="Google Shape;1127;p54"/>
          <p:cNvSpPr/>
          <p:nvPr/>
        </p:nvSpPr>
        <p:spPr>
          <a:xfrm>
            <a:off x="1079474" y="4217670"/>
            <a:ext cx="1458012" cy="6477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Etot = </a:t>
            </a:r>
            <a:endParaRPr/>
          </a:p>
        </p:txBody>
      </p:sp>
      <p:sp>
        <p:nvSpPr>
          <p:cNvPr id="1128" name="Google Shape;1128;p54"/>
          <p:cNvSpPr/>
          <p:nvPr/>
        </p:nvSpPr>
        <p:spPr>
          <a:xfrm>
            <a:off x="2742895" y="2702559"/>
            <a:ext cx="5051603" cy="56896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E( scaffold, target 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              +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E( rotamers, target 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              +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E( rotamers, scaffold 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              +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E( rotamers , rotamers 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        </a:t>
            </a:r>
            <a:r>
              <a:rPr b="0" i="0" lang="en-US" sz="2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+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-US" sz="2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E( scaffold, scaffold 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-US" sz="2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           +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-US" sz="2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E( target, target )</a:t>
            </a:r>
            <a:endParaRPr/>
          </a:p>
        </p:txBody>
      </p:sp>
      <p:cxnSp>
        <p:nvCxnSpPr>
          <p:cNvPr id="1129" name="Google Shape;1129;p54"/>
          <p:cNvCxnSpPr/>
          <p:nvPr/>
        </p:nvCxnSpPr>
        <p:spPr>
          <a:xfrm rot="10800000">
            <a:off x="6133418" y="7533212"/>
            <a:ext cx="1082639" cy="108264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cxnSp>
        <p:nvCxnSpPr>
          <p:cNvPr id="1130" name="Google Shape;1130;p54"/>
          <p:cNvCxnSpPr/>
          <p:nvPr/>
        </p:nvCxnSpPr>
        <p:spPr>
          <a:xfrm rot="10800000">
            <a:off x="5888370" y="8274026"/>
            <a:ext cx="1454687" cy="468825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1131" name="Google Shape;1131;p54"/>
          <p:cNvSpPr/>
          <p:nvPr/>
        </p:nvSpPr>
        <p:spPr>
          <a:xfrm>
            <a:off x="7612607" y="8427662"/>
            <a:ext cx="1308423" cy="6477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Helvetica Neue"/>
              <a:buNone/>
            </a:pPr>
            <a:r>
              <a:rPr b="1" i="1" lang="en-US" sz="3600" u="none" cap="none" strike="noStrik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Fixed</a:t>
            </a:r>
            <a:endParaRPr/>
          </a:p>
        </p:txBody>
      </p:sp>
      <p:sp>
        <p:nvSpPr>
          <p:cNvPr id="1132" name="Google Shape;1132;p54"/>
          <p:cNvSpPr/>
          <p:nvPr/>
        </p:nvSpPr>
        <p:spPr>
          <a:xfrm>
            <a:off x="1677111" y="892310"/>
            <a:ext cx="9650578" cy="6477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Objective Function Used in Docking (very fast)</a:t>
            </a:r>
            <a:endParaRPr/>
          </a:p>
        </p:txBody>
      </p:sp>
      <p:sp>
        <p:nvSpPr>
          <p:cNvPr id="1133" name="Google Shape;1133;p54"/>
          <p:cNvSpPr/>
          <p:nvPr/>
        </p:nvSpPr>
        <p:spPr>
          <a:xfrm>
            <a:off x="11800840" y="2744787"/>
            <a:ext cx="488832" cy="508001"/>
          </a:xfrm>
          <a:prstGeom prst="roundRect">
            <a:avLst>
              <a:gd fmla="val 15588" name="adj"/>
            </a:avLst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  <a:effectLst>
            <a:outerShdw blurRad="38100" rotWithShape="0" dir="5400000" dist="25400">
              <a:srgbClr val="000000">
                <a:alpha val="49803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 Light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134" name="Google Shape;1134;p54"/>
          <p:cNvSpPr/>
          <p:nvPr/>
        </p:nvSpPr>
        <p:spPr>
          <a:xfrm>
            <a:off x="11451269" y="2294621"/>
            <a:ext cx="488832" cy="508001"/>
          </a:xfrm>
          <a:prstGeom prst="roundRect">
            <a:avLst>
              <a:gd fmla="val 15588" name="adj"/>
            </a:avLst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  <a:effectLst>
            <a:outerShdw blurRad="38100" rotWithShape="0" dir="5400000" dist="25400">
              <a:srgbClr val="000000">
                <a:alpha val="49803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 Light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135" name="Google Shape;1135;p54"/>
          <p:cNvSpPr/>
          <p:nvPr/>
        </p:nvSpPr>
        <p:spPr>
          <a:xfrm>
            <a:off x="8138414" y="2606039"/>
            <a:ext cx="1997711" cy="2693751"/>
          </a:xfrm>
          <a:prstGeom prst="roundRect">
            <a:avLst>
              <a:gd fmla="val 13010" name="adj"/>
            </a:avLst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  <a:effectLst>
            <a:outerShdw blurRad="38100" rotWithShape="0" dir="5400000" dist="25400">
              <a:srgbClr val="000000">
                <a:alpha val="49803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 Light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136" name="Google Shape;1136;p54"/>
          <p:cNvSpPr/>
          <p:nvPr/>
        </p:nvSpPr>
        <p:spPr>
          <a:xfrm>
            <a:off x="10825480" y="4475479"/>
            <a:ext cx="1997711" cy="1372316"/>
          </a:xfrm>
          <a:prstGeom prst="roundRect">
            <a:avLst>
              <a:gd fmla="val 15000" name="adj"/>
            </a:avLst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  <a:effectLst>
            <a:outerShdw blurRad="38100" rotWithShape="0" dir="5400000" dist="25400">
              <a:srgbClr val="000000">
                <a:alpha val="49803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 Light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137" name="Google Shape;1137;p54"/>
          <p:cNvSpPr/>
          <p:nvPr/>
        </p:nvSpPr>
        <p:spPr>
          <a:xfrm>
            <a:off x="10744200" y="2873375"/>
            <a:ext cx="488832" cy="508000"/>
          </a:xfrm>
          <a:prstGeom prst="roundRect">
            <a:avLst>
              <a:gd fmla="val 15588" name="adj"/>
            </a:avLst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  <a:effectLst>
            <a:outerShdw blurRad="38100" rotWithShape="0" dir="5400000" dist="25400">
              <a:srgbClr val="000000">
                <a:alpha val="49803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 Light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138" name="Google Shape;1138;p54"/>
          <p:cNvSpPr/>
          <p:nvPr/>
        </p:nvSpPr>
        <p:spPr>
          <a:xfrm>
            <a:off x="11049000" y="3388359"/>
            <a:ext cx="488832" cy="508001"/>
          </a:xfrm>
          <a:prstGeom prst="roundRect">
            <a:avLst>
              <a:gd fmla="val 15588" name="adj"/>
            </a:avLst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  <a:effectLst>
            <a:outerShdw blurRad="38100" rotWithShape="0" dir="5400000" dist="25400">
              <a:srgbClr val="000000">
                <a:alpha val="49803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 Light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139" name="Google Shape;1139;p54"/>
          <p:cNvSpPr/>
          <p:nvPr/>
        </p:nvSpPr>
        <p:spPr>
          <a:xfrm>
            <a:off x="11272521" y="2873375"/>
            <a:ext cx="488832" cy="508000"/>
          </a:xfrm>
          <a:prstGeom prst="roundRect">
            <a:avLst>
              <a:gd fmla="val 15588" name="adj"/>
            </a:avLst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  <a:effectLst>
            <a:outerShdw blurRad="38100" rotWithShape="0" dir="5400000" dist="25400">
              <a:srgbClr val="000000">
                <a:alpha val="49803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 Light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140" name="Google Shape;1140;p54"/>
          <p:cNvSpPr/>
          <p:nvPr/>
        </p:nvSpPr>
        <p:spPr>
          <a:xfrm>
            <a:off x="8927644" y="3629064"/>
            <a:ext cx="419250" cy="6477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1" i="0" lang="en-US" sz="3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</a:t>
            </a:r>
            <a:endParaRPr/>
          </a:p>
        </p:txBody>
      </p:sp>
      <p:sp>
        <p:nvSpPr>
          <p:cNvPr id="1141" name="Google Shape;1141;p54"/>
          <p:cNvSpPr/>
          <p:nvPr/>
        </p:nvSpPr>
        <p:spPr>
          <a:xfrm>
            <a:off x="11627547" y="4837787"/>
            <a:ext cx="393577" cy="6477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1" i="0" lang="en-US" sz="3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</a:t>
            </a:r>
            <a:endParaRPr/>
          </a:p>
        </p:txBody>
      </p:sp>
      <p:sp>
        <p:nvSpPr>
          <p:cNvPr id="1142" name="Google Shape;1142;p54"/>
          <p:cNvSpPr/>
          <p:nvPr/>
        </p:nvSpPr>
        <p:spPr>
          <a:xfrm>
            <a:off x="11579919" y="3268027"/>
            <a:ext cx="488832" cy="508001"/>
          </a:xfrm>
          <a:prstGeom prst="roundRect">
            <a:avLst>
              <a:gd fmla="val 15588" name="adj"/>
            </a:avLst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  <a:effectLst>
            <a:outerShdw blurRad="38100" rotWithShape="0" dir="5400000" dist="25400">
              <a:srgbClr val="000000">
                <a:alpha val="49803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 Light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143" name="Google Shape;1143;p54"/>
          <p:cNvSpPr/>
          <p:nvPr/>
        </p:nvSpPr>
        <p:spPr>
          <a:xfrm>
            <a:off x="11287078" y="3071177"/>
            <a:ext cx="444476" cy="6477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1" i="0" lang="en-US" sz="3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</a:t>
            </a:r>
            <a:endParaRPr/>
          </a:p>
        </p:txBody>
      </p:sp>
      <p:cxnSp>
        <p:nvCxnSpPr>
          <p:cNvPr id="1144" name="Google Shape;1144;p54"/>
          <p:cNvCxnSpPr/>
          <p:nvPr/>
        </p:nvCxnSpPr>
        <p:spPr>
          <a:xfrm flipH="1" rot="10800000">
            <a:off x="10245344" y="3489960"/>
            <a:ext cx="537521" cy="64136"/>
          </a:xfrm>
          <a:prstGeom prst="straightConnector1">
            <a:avLst/>
          </a:prstGeom>
          <a:noFill/>
          <a:ln cap="flat" cmpd="sng" w="76200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1145" name="Google Shape;1145;p54"/>
          <p:cNvCxnSpPr/>
          <p:nvPr/>
        </p:nvCxnSpPr>
        <p:spPr>
          <a:xfrm>
            <a:off x="10219944" y="4586287"/>
            <a:ext cx="537522" cy="193001"/>
          </a:xfrm>
          <a:prstGeom prst="straightConnector1">
            <a:avLst/>
          </a:prstGeom>
          <a:noFill/>
          <a:ln cap="flat" cmpd="sng" w="76200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1146" name="Google Shape;1146;p54"/>
          <p:cNvCxnSpPr/>
          <p:nvPr/>
        </p:nvCxnSpPr>
        <p:spPr>
          <a:xfrm>
            <a:off x="11695684" y="3940512"/>
            <a:ext cx="1" cy="370483"/>
          </a:xfrm>
          <a:prstGeom prst="straightConnector1">
            <a:avLst/>
          </a:prstGeom>
          <a:noFill/>
          <a:ln cap="flat" cmpd="sng" w="76200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cxnSp>
      <p:pic>
        <p:nvPicPr>
          <p:cNvPr id="1147" name="Google Shape;1147;p5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392159" y="4390687"/>
            <a:ext cx="584201" cy="584201"/>
          </a:xfrm>
          <a:prstGeom prst="rect">
            <a:avLst/>
          </a:prstGeom>
          <a:noFill/>
          <a:ln>
            <a:noFill/>
          </a:ln>
          <a:effectLst>
            <a:outerShdw blurRad="38100" rotWithShape="0" dir="5400000" dist="25400">
              <a:srgbClr val="000000">
                <a:alpha val="49803"/>
              </a:srgbClr>
            </a:outerShdw>
          </a:effectLst>
        </p:spPr>
      </p:pic>
      <p:pic>
        <p:nvPicPr>
          <p:cNvPr id="1148" name="Google Shape;1148;p5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2151359" y="5112047"/>
            <a:ext cx="584201" cy="584201"/>
          </a:xfrm>
          <a:prstGeom prst="rect">
            <a:avLst/>
          </a:prstGeom>
          <a:noFill/>
          <a:ln>
            <a:noFill/>
          </a:ln>
          <a:effectLst>
            <a:outerShdw blurRad="38100" rotWithShape="0" dir="5400000" dist="25400">
              <a:srgbClr val="000000">
                <a:alpha val="49803"/>
              </a:srgbClr>
            </a:outerShdw>
          </a:effectLst>
        </p:spPr>
      </p:pic>
      <p:pic>
        <p:nvPicPr>
          <p:cNvPr id="1149" name="Google Shape;1149;p5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1532235" y="2633007"/>
            <a:ext cx="584201" cy="584201"/>
          </a:xfrm>
          <a:prstGeom prst="rect">
            <a:avLst/>
          </a:prstGeom>
          <a:noFill/>
          <a:ln>
            <a:noFill/>
          </a:ln>
          <a:effectLst>
            <a:outerShdw blurRad="38100" rotWithShape="0" dir="5400000" dist="25400">
              <a:srgbClr val="000000">
                <a:alpha val="49803"/>
              </a:srgbClr>
            </a:outerShdw>
          </a:effectLst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3" name="Shape 1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4" name="Google Shape;1154;p55"/>
          <p:cNvSpPr/>
          <p:nvPr/>
        </p:nvSpPr>
        <p:spPr>
          <a:xfrm>
            <a:off x="1079474" y="4217670"/>
            <a:ext cx="1458012" cy="6477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Etot = </a:t>
            </a:r>
            <a:endParaRPr/>
          </a:p>
        </p:txBody>
      </p:sp>
      <p:sp>
        <p:nvSpPr>
          <p:cNvPr id="1155" name="Google Shape;1155;p55"/>
          <p:cNvSpPr/>
          <p:nvPr/>
        </p:nvSpPr>
        <p:spPr>
          <a:xfrm>
            <a:off x="2742895" y="2702559"/>
            <a:ext cx="5051603" cy="56896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E( scaffold, target 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              +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E( rotamers, target 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              +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E( rotamers, scaffold 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              +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E( rotamers , rotamers 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        </a:t>
            </a:r>
            <a:r>
              <a:rPr b="0" i="0" lang="en-US" sz="2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+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-US" sz="2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E( scaffold, scaffold 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-US" sz="2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           +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-US" sz="2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E( target, target )</a:t>
            </a:r>
            <a:endParaRPr/>
          </a:p>
        </p:txBody>
      </p:sp>
      <p:cxnSp>
        <p:nvCxnSpPr>
          <p:cNvPr id="1156" name="Google Shape;1156;p55"/>
          <p:cNvCxnSpPr/>
          <p:nvPr/>
        </p:nvCxnSpPr>
        <p:spPr>
          <a:xfrm flipH="1">
            <a:off x="6850560" y="3066565"/>
            <a:ext cx="601785" cy="1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1157" name="Google Shape;1157;p55"/>
          <p:cNvSpPr/>
          <p:nvPr/>
        </p:nvSpPr>
        <p:spPr>
          <a:xfrm>
            <a:off x="7509068" y="2543259"/>
            <a:ext cx="4924873" cy="838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4D85"/>
              </a:buClr>
              <a:buFont typeface="Helvetica Neue"/>
              <a:buNone/>
            </a:pPr>
            <a:r>
              <a:rPr b="1" i="0" lang="en-US" sz="2400" u="none" cap="none" strike="noStrike">
                <a:solidFill>
                  <a:srgbClr val="144D8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good approx. using 3D grids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4D85"/>
              </a:buClr>
              <a:buFont typeface="Helvetica Neue"/>
              <a:buNone/>
            </a:pPr>
            <a:r>
              <a:rPr b="1" i="0" lang="en-US" sz="2400" u="none" cap="none" strike="noStrike">
                <a:solidFill>
                  <a:srgbClr val="144D8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atoms of smaller vs grid of larger</a:t>
            </a:r>
            <a:endParaRPr/>
          </a:p>
        </p:txBody>
      </p:sp>
      <p:sp>
        <p:nvSpPr>
          <p:cNvPr id="1158" name="Google Shape;1158;p55"/>
          <p:cNvSpPr/>
          <p:nvPr/>
        </p:nvSpPr>
        <p:spPr>
          <a:xfrm>
            <a:off x="1677111" y="892310"/>
            <a:ext cx="9650578" cy="6477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Objective Function Used in Docking (very fast)</a:t>
            </a:r>
            <a:endParaRPr/>
          </a:p>
        </p:txBody>
      </p:sp>
      <p:pic>
        <p:nvPicPr>
          <p:cNvPr id="1159" name="Google Shape;1159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84961" y="3937680"/>
            <a:ext cx="5051603" cy="3630840"/>
          </a:xfrm>
          <a:prstGeom prst="rect">
            <a:avLst/>
          </a:prstGeom>
          <a:noFill/>
          <a:ln>
            <a:noFill/>
          </a:ln>
        </p:spPr>
      </p:pic>
      <p:sp>
        <p:nvSpPr>
          <p:cNvPr id="1160" name="Google Shape;1160;p55"/>
          <p:cNvSpPr/>
          <p:nvPr/>
        </p:nvSpPr>
        <p:spPr>
          <a:xfrm>
            <a:off x="7999907" y="3974954"/>
            <a:ext cx="2019454" cy="6477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Example:</a:t>
            </a:r>
            <a:endParaRPr/>
          </a:p>
        </p:txBody>
      </p:sp>
      <p:sp>
        <p:nvSpPr>
          <p:cNvPr id="1161" name="Google Shape;1161;p55"/>
          <p:cNvSpPr/>
          <p:nvPr/>
        </p:nvSpPr>
        <p:spPr>
          <a:xfrm>
            <a:off x="10439979" y="6324292"/>
            <a:ext cx="2448307" cy="11938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VDW+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SOL+ELEC</a:t>
            </a:r>
            <a:endParaRPr/>
          </a:p>
        </p:txBody>
      </p:sp>
      <p:grpSp>
        <p:nvGrpSpPr>
          <p:cNvPr id="1162" name="Google Shape;1162;p55"/>
          <p:cNvGrpSpPr/>
          <p:nvPr/>
        </p:nvGrpSpPr>
        <p:grpSpPr>
          <a:xfrm>
            <a:off x="6278975" y="7749877"/>
            <a:ext cx="6585160" cy="1901765"/>
            <a:chOff x="-1" y="-1"/>
            <a:chExt cx="6585157" cy="1901764"/>
          </a:xfrm>
        </p:grpSpPr>
        <p:grpSp>
          <p:nvGrpSpPr>
            <p:cNvPr id="1163" name="Google Shape;1163;p55"/>
            <p:cNvGrpSpPr/>
            <p:nvPr/>
          </p:nvGrpSpPr>
          <p:grpSpPr>
            <a:xfrm>
              <a:off x="4626605" y="-1"/>
              <a:ext cx="1958551" cy="1892034"/>
              <a:chOff x="0" y="0"/>
              <a:chExt cx="1958549" cy="1892032"/>
            </a:xfrm>
          </p:grpSpPr>
          <p:pic>
            <p:nvPicPr>
              <p:cNvPr id="1164" name="Google Shape;1164;p55"/>
              <p:cNvPicPr preferRelativeResize="0"/>
              <p:nvPr/>
            </p:nvPicPr>
            <p:blipFill rotWithShape="1">
              <a:blip r:embed="rId4">
                <a:alphaModFix/>
              </a:blip>
              <a:srcRect b="1157" l="3100" r="387" t="3474"/>
              <a:stretch/>
            </p:blipFill>
            <p:spPr>
              <a:xfrm>
                <a:off x="0" y="51735"/>
                <a:ext cx="1840296" cy="1825515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1165" name="Google Shape;1165;p55"/>
              <p:cNvGrpSpPr/>
              <p:nvPr/>
            </p:nvGrpSpPr>
            <p:grpSpPr>
              <a:xfrm>
                <a:off x="66515" y="0"/>
                <a:ext cx="1892034" cy="1892032"/>
                <a:chOff x="-1" y="0"/>
                <a:chExt cx="1892032" cy="1892031"/>
              </a:xfrm>
            </p:grpSpPr>
            <p:cxnSp>
              <p:nvCxnSpPr>
                <p:cNvPr id="1166" name="Google Shape;1166;p55"/>
                <p:cNvCxnSpPr/>
                <p:nvPr/>
              </p:nvCxnSpPr>
              <p:spPr>
                <a:xfrm>
                  <a:off x="0" y="1892030"/>
                  <a:ext cx="1892031" cy="1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000000"/>
                  </a:solidFill>
                  <a:prstDash val="solid"/>
                  <a:miter lim="8000"/>
                  <a:headEnd len="sm" w="sm" type="none"/>
                  <a:tailEnd len="sm" w="sm" type="none"/>
                </a:ln>
              </p:spPr>
            </p:cxnSp>
            <p:cxnSp>
              <p:nvCxnSpPr>
                <p:cNvPr id="1167" name="Google Shape;1167;p55"/>
                <p:cNvCxnSpPr/>
                <p:nvPr/>
              </p:nvCxnSpPr>
              <p:spPr>
                <a:xfrm flipH="1">
                  <a:off x="1892030" y="0"/>
                  <a:ext cx="1" cy="1892031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000000"/>
                  </a:solidFill>
                  <a:prstDash val="solid"/>
                  <a:miter lim="8000"/>
                  <a:headEnd len="sm" w="sm" type="none"/>
                  <a:tailEnd len="sm" w="sm" type="none"/>
                </a:ln>
              </p:spPr>
            </p:cxnSp>
            <p:cxnSp>
              <p:nvCxnSpPr>
                <p:cNvPr id="1168" name="Google Shape;1168;p55"/>
                <p:cNvCxnSpPr/>
                <p:nvPr/>
              </p:nvCxnSpPr>
              <p:spPr>
                <a:xfrm flipH="1">
                  <a:off x="-1" y="0"/>
                  <a:ext cx="2" cy="1892031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000000"/>
                  </a:solidFill>
                  <a:prstDash val="solid"/>
                  <a:miter lim="8000"/>
                  <a:headEnd len="sm" w="sm" type="none"/>
                  <a:tailEnd len="sm" w="sm" type="none"/>
                </a:ln>
              </p:spPr>
            </p:cxnSp>
            <p:cxnSp>
              <p:nvCxnSpPr>
                <p:cNvPr id="1169" name="Google Shape;1169;p55"/>
                <p:cNvCxnSpPr/>
                <p:nvPr/>
              </p:nvCxnSpPr>
              <p:spPr>
                <a:xfrm flipH="1">
                  <a:off x="118251" y="0"/>
                  <a:ext cx="1" cy="1892031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000000"/>
                  </a:solidFill>
                  <a:prstDash val="solid"/>
                  <a:miter lim="8000"/>
                  <a:headEnd len="sm" w="sm" type="none"/>
                  <a:tailEnd len="sm" w="sm" type="none"/>
                </a:ln>
              </p:spPr>
            </p:cxnSp>
            <p:cxnSp>
              <p:nvCxnSpPr>
                <p:cNvPr id="1170" name="Google Shape;1170;p55"/>
                <p:cNvCxnSpPr/>
                <p:nvPr/>
              </p:nvCxnSpPr>
              <p:spPr>
                <a:xfrm flipH="1">
                  <a:off x="236503" y="0"/>
                  <a:ext cx="1" cy="1892031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000000"/>
                  </a:solidFill>
                  <a:prstDash val="solid"/>
                  <a:miter lim="8000"/>
                  <a:headEnd len="sm" w="sm" type="none"/>
                  <a:tailEnd len="sm" w="sm" type="none"/>
                </a:ln>
              </p:spPr>
            </p:cxnSp>
            <p:cxnSp>
              <p:nvCxnSpPr>
                <p:cNvPr id="1171" name="Google Shape;1171;p55"/>
                <p:cNvCxnSpPr/>
                <p:nvPr/>
              </p:nvCxnSpPr>
              <p:spPr>
                <a:xfrm flipH="1">
                  <a:off x="354755" y="0"/>
                  <a:ext cx="1" cy="1892031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000000"/>
                  </a:solidFill>
                  <a:prstDash val="solid"/>
                  <a:miter lim="8000"/>
                  <a:headEnd len="sm" w="sm" type="none"/>
                  <a:tailEnd len="sm" w="sm" type="none"/>
                </a:ln>
              </p:spPr>
            </p:cxnSp>
            <p:cxnSp>
              <p:nvCxnSpPr>
                <p:cNvPr id="1172" name="Google Shape;1172;p55"/>
                <p:cNvCxnSpPr/>
                <p:nvPr/>
              </p:nvCxnSpPr>
              <p:spPr>
                <a:xfrm flipH="1">
                  <a:off x="473007" y="0"/>
                  <a:ext cx="1" cy="1892031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000000"/>
                  </a:solidFill>
                  <a:prstDash val="solid"/>
                  <a:miter lim="8000"/>
                  <a:headEnd len="sm" w="sm" type="none"/>
                  <a:tailEnd len="sm" w="sm" type="none"/>
                </a:ln>
              </p:spPr>
            </p:cxnSp>
            <p:cxnSp>
              <p:nvCxnSpPr>
                <p:cNvPr id="1173" name="Google Shape;1173;p55"/>
                <p:cNvCxnSpPr/>
                <p:nvPr/>
              </p:nvCxnSpPr>
              <p:spPr>
                <a:xfrm flipH="1">
                  <a:off x="591259" y="0"/>
                  <a:ext cx="1" cy="1892031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000000"/>
                  </a:solidFill>
                  <a:prstDash val="solid"/>
                  <a:miter lim="8000"/>
                  <a:headEnd len="sm" w="sm" type="none"/>
                  <a:tailEnd len="sm" w="sm" type="none"/>
                </a:ln>
              </p:spPr>
            </p:cxnSp>
            <p:cxnSp>
              <p:nvCxnSpPr>
                <p:cNvPr id="1174" name="Google Shape;1174;p55"/>
                <p:cNvCxnSpPr/>
                <p:nvPr/>
              </p:nvCxnSpPr>
              <p:spPr>
                <a:xfrm flipH="1">
                  <a:off x="709511" y="0"/>
                  <a:ext cx="1" cy="1892031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000000"/>
                  </a:solidFill>
                  <a:prstDash val="solid"/>
                  <a:miter lim="8000"/>
                  <a:headEnd len="sm" w="sm" type="none"/>
                  <a:tailEnd len="sm" w="sm" type="none"/>
                </a:ln>
              </p:spPr>
            </p:cxnSp>
            <p:cxnSp>
              <p:nvCxnSpPr>
                <p:cNvPr id="1175" name="Google Shape;1175;p55"/>
                <p:cNvCxnSpPr/>
                <p:nvPr/>
              </p:nvCxnSpPr>
              <p:spPr>
                <a:xfrm flipH="1">
                  <a:off x="827763" y="0"/>
                  <a:ext cx="1" cy="1892031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000000"/>
                  </a:solidFill>
                  <a:prstDash val="solid"/>
                  <a:miter lim="8000"/>
                  <a:headEnd len="sm" w="sm" type="none"/>
                  <a:tailEnd len="sm" w="sm" type="none"/>
                </a:ln>
              </p:spPr>
            </p:cxnSp>
            <p:cxnSp>
              <p:nvCxnSpPr>
                <p:cNvPr id="1176" name="Google Shape;1176;p55"/>
                <p:cNvCxnSpPr/>
                <p:nvPr/>
              </p:nvCxnSpPr>
              <p:spPr>
                <a:xfrm flipH="1">
                  <a:off x="946015" y="0"/>
                  <a:ext cx="1" cy="1892031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000000"/>
                  </a:solidFill>
                  <a:prstDash val="solid"/>
                  <a:miter lim="8000"/>
                  <a:headEnd len="sm" w="sm" type="none"/>
                  <a:tailEnd len="sm" w="sm" type="none"/>
                </a:ln>
              </p:spPr>
            </p:cxnSp>
            <p:cxnSp>
              <p:nvCxnSpPr>
                <p:cNvPr id="1177" name="Google Shape;1177;p55"/>
                <p:cNvCxnSpPr/>
                <p:nvPr/>
              </p:nvCxnSpPr>
              <p:spPr>
                <a:xfrm flipH="1">
                  <a:off x="1064267" y="0"/>
                  <a:ext cx="1" cy="1892031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000000"/>
                  </a:solidFill>
                  <a:prstDash val="solid"/>
                  <a:miter lim="8000"/>
                  <a:headEnd len="sm" w="sm" type="none"/>
                  <a:tailEnd len="sm" w="sm" type="none"/>
                </a:ln>
              </p:spPr>
            </p:cxnSp>
            <p:cxnSp>
              <p:nvCxnSpPr>
                <p:cNvPr id="1178" name="Google Shape;1178;p55"/>
                <p:cNvCxnSpPr/>
                <p:nvPr/>
              </p:nvCxnSpPr>
              <p:spPr>
                <a:xfrm flipH="1">
                  <a:off x="1182519" y="0"/>
                  <a:ext cx="1" cy="1892031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000000"/>
                  </a:solidFill>
                  <a:prstDash val="solid"/>
                  <a:miter lim="8000"/>
                  <a:headEnd len="sm" w="sm" type="none"/>
                  <a:tailEnd len="sm" w="sm" type="none"/>
                </a:ln>
              </p:spPr>
            </p:cxnSp>
            <p:cxnSp>
              <p:nvCxnSpPr>
                <p:cNvPr id="1179" name="Google Shape;1179;p55"/>
                <p:cNvCxnSpPr/>
                <p:nvPr/>
              </p:nvCxnSpPr>
              <p:spPr>
                <a:xfrm flipH="1">
                  <a:off x="1300770" y="0"/>
                  <a:ext cx="1" cy="1892031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000000"/>
                  </a:solidFill>
                  <a:prstDash val="solid"/>
                  <a:miter lim="8000"/>
                  <a:headEnd len="sm" w="sm" type="none"/>
                  <a:tailEnd len="sm" w="sm" type="none"/>
                </a:ln>
              </p:spPr>
            </p:cxnSp>
            <p:cxnSp>
              <p:nvCxnSpPr>
                <p:cNvPr id="1180" name="Google Shape;1180;p55"/>
                <p:cNvCxnSpPr/>
                <p:nvPr/>
              </p:nvCxnSpPr>
              <p:spPr>
                <a:xfrm flipH="1">
                  <a:off x="1419022" y="0"/>
                  <a:ext cx="1" cy="1892031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000000"/>
                  </a:solidFill>
                  <a:prstDash val="solid"/>
                  <a:miter lim="8000"/>
                  <a:headEnd len="sm" w="sm" type="none"/>
                  <a:tailEnd len="sm" w="sm" type="none"/>
                </a:ln>
              </p:spPr>
            </p:cxnSp>
            <p:cxnSp>
              <p:nvCxnSpPr>
                <p:cNvPr id="1181" name="Google Shape;1181;p55"/>
                <p:cNvCxnSpPr/>
                <p:nvPr/>
              </p:nvCxnSpPr>
              <p:spPr>
                <a:xfrm flipH="1">
                  <a:off x="1537274" y="0"/>
                  <a:ext cx="1" cy="1892031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000000"/>
                  </a:solidFill>
                  <a:prstDash val="solid"/>
                  <a:miter lim="8000"/>
                  <a:headEnd len="sm" w="sm" type="none"/>
                  <a:tailEnd len="sm" w="sm" type="none"/>
                </a:ln>
              </p:spPr>
            </p:cxnSp>
            <p:cxnSp>
              <p:nvCxnSpPr>
                <p:cNvPr id="1182" name="Google Shape;1182;p55"/>
                <p:cNvCxnSpPr/>
                <p:nvPr/>
              </p:nvCxnSpPr>
              <p:spPr>
                <a:xfrm flipH="1">
                  <a:off x="1655526" y="0"/>
                  <a:ext cx="1" cy="1892031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000000"/>
                  </a:solidFill>
                  <a:prstDash val="solid"/>
                  <a:miter lim="8000"/>
                  <a:headEnd len="sm" w="sm" type="none"/>
                  <a:tailEnd len="sm" w="sm" type="none"/>
                </a:ln>
              </p:spPr>
            </p:cxnSp>
            <p:cxnSp>
              <p:nvCxnSpPr>
                <p:cNvPr id="1183" name="Google Shape;1183;p55"/>
                <p:cNvCxnSpPr/>
                <p:nvPr/>
              </p:nvCxnSpPr>
              <p:spPr>
                <a:xfrm flipH="1">
                  <a:off x="1773778" y="0"/>
                  <a:ext cx="1" cy="1892031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000000"/>
                  </a:solidFill>
                  <a:prstDash val="solid"/>
                  <a:miter lim="8000"/>
                  <a:headEnd len="sm" w="sm" type="none"/>
                  <a:tailEnd len="sm" w="sm" type="none"/>
                </a:ln>
              </p:spPr>
            </p:cxnSp>
            <p:cxnSp>
              <p:nvCxnSpPr>
                <p:cNvPr id="1184" name="Google Shape;1184;p55"/>
                <p:cNvCxnSpPr/>
                <p:nvPr/>
              </p:nvCxnSpPr>
              <p:spPr>
                <a:xfrm>
                  <a:off x="0" y="1773778"/>
                  <a:ext cx="1892031" cy="1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000000"/>
                  </a:solidFill>
                  <a:prstDash val="solid"/>
                  <a:miter lim="8000"/>
                  <a:headEnd len="sm" w="sm" type="none"/>
                  <a:tailEnd len="sm" w="sm" type="none"/>
                </a:ln>
              </p:spPr>
            </p:cxnSp>
            <p:cxnSp>
              <p:nvCxnSpPr>
                <p:cNvPr id="1185" name="Google Shape;1185;p55"/>
                <p:cNvCxnSpPr/>
                <p:nvPr/>
              </p:nvCxnSpPr>
              <p:spPr>
                <a:xfrm>
                  <a:off x="0" y="1655527"/>
                  <a:ext cx="1892031" cy="1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000000"/>
                  </a:solidFill>
                  <a:prstDash val="solid"/>
                  <a:miter lim="8000"/>
                  <a:headEnd len="sm" w="sm" type="none"/>
                  <a:tailEnd len="sm" w="sm" type="none"/>
                </a:ln>
              </p:spPr>
            </p:cxnSp>
            <p:cxnSp>
              <p:nvCxnSpPr>
                <p:cNvPr id="1186" name="Google Shape;1186;p55"/>
                <p:cNvCxnSpPr/>
                <p:nvPr/>
              </p:nvCxnSpPr>
              <p:spPr>
                <a:xfrm>
                  <a:off x="0" y="1537275"/>
                  <a:ext cx="1892031" cy="1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000000"/>
                  </a:solidFill>
                  <a:prstDash val="solid"/>
                  <a:miter lim="8000"/>
                  <a:headEnd len="sm" w="sm" type="none"/>
                  <a:tailEnd len="sm" w="sm" type="none"/>
                </a:ln>
              </p:spPr>
            </p:cxnSp>
            <p:cxnSp>
              <p:nvCxnSpPr>
                <p:cNvPr id="1187" name="Google Shape;1187;p55"/>
                <p:cNvCxnSpPr/>
                <p:nvPr/>
              </p:nvCxnSpPr>
              <p:spPr>
                <a:xfrm>
                  <a:off x="0" y="1419023"/>
                  <a:ext cx="1892031" cy="1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000000"/>
                  </a:solidFill>
                  <a:prstDash val="solid"/>
                  <a:miter lim="8000"/>
                  <a:headEnd len="sm" w="sm" type="none"/>
                  <a:tailEnd len="sm" w="sm" type="none"/>
                </a:ln>
              </p:spPr>
            </p:cxnSp>
            <p:cxnSp>
              <p:nvCxnSpPr>
                <p:cNvPr id="1188" name="Google Shape;1188;p55"/>
                <p:cNvCxnSpPr/>
                <p:nvPr/>
              </p:nvCxnSpPr>
              <p:spPr>
                <a:xfrm>
                  <a:off x="0" y="1300771"/>
                  <a:ext cx="1892031" cy="1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000000"/>
                  </a:solidFill>
                  <a:prstDash val="solid"/>
                  <a:miter lim="8000"/>
                  <a:headEnd len="sm" w="sm" type="none"/>
                  <a:tailEnd len="sm" w="sm" type="none"/>
                </a:ln>
              </p:spPr>
            </p:cxnSp>
            <p:cxnSp>
              <p:nvCxnSpPr>
                <p:cNvPr id="1189" name="Google Shape;1189;p55"/>
                <p:cNvCxnSpPr/>
                <p:nvPr/>
              </p:nvCxnSpPr>
              <p:spPr>
                <a:xfrm>
                  <a:off x="0" y="1182519"/>
                  <a:ext cx="1892031" cy="1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000000"/>
                  </a:solidFill>
                  <a:prstDash val="solid"/>
                  <a:miter lim="8000"/>
                  <a:headEnd len="sm" w="sm" type="none"/>
                  <a:tailEnd len="sm" w="sm" type="none"/>
                </a:ln>
              </p:spPr>
            </p:cxnSp>
            <p:cxnSp>
              <p:nvCxnSpPr>
                <p:cNvPr id="1190" name="Google Shape;1190;p55"/>
                <p:cNvCxnSpPr/>
                <p:nvPr/>
              </p:nvCxnSpPr>
              <p:spPr>
                <a:xfrm>
                  <a:off x="0" y="1064267"/>
                  <a:ext cx="1892031" cy="1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000000"/>
                  </a:solidFill>
                  <a:prstDash val="solid"/>
                  <a:miter lim="8000"/>
                  <a:headEnd len="sm" w="sm" type="none"/>
                  <a:tailEnd len="sm" w="sm" type="none"/>
                </a:ln>
              </p:spPr>
            </p:cxnSp>
            <p:cxnSp>
              <p:nvCxnSpPr>
                <p:cNvPr id="1191" name="Google Shape;1191;p55"/>
                <p:cNvCxnSpPr/>
                <p:nvPr/>
              </p:nvCxnSpPr>
              <p:spPr>
                <a:xfrm>
                  <a:off x="0" y="946015"/>
                  <a:ext cx="1892031" cy="1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000000"/>
                  </a:solidFill>
                  <a:prstDash val="solid"/>
                  <a:miter lim="8000"/>
                  <a:headEnd len="sm" w="sm" type="none"/>
                  <a:tailEnd len="sm" w="sm" type="none"/>
                </a:ln>
              </p:spPr>
            </p:cxnSp>
            <p:cxnSp>
              <p:nvCxnSpPr>
                <p:cNvPr id="1192" name="Google Shape;1192;p55"/>
                <p:cNvCxnSpPr/>
                <p:nvPr/>
              </p:nvCxnSpPr>
              <p:spPr>
                <a:xfrm>
                  <a:off x="0" y="827763"/>
                  <a:ext cx="1892031" cy="1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000000"/>
                  </a:solidFill>
                  <a:prstDash val="solid"/>
                  <a:miter lim="8000"/>
                  <a:headEnd len="sm" w="sm" type="none"/>
                  <a:tailEnd len="sm" w="sm" type="none"/>
                </a:ln>
              </p:spPr>
            </p:cxnSp>
            <p:cxnSp>
              <p:nvCxnSpPr>
                <p:cNvPr id="1193" name="Google Shape;1193;p55"/>
                <p:cNvCxnSpPr/>
                <p:nvPr/>
              </p:nvCxnSpPr>
              <p:spPr>
                <a:xfrm>
                  <a:off x="0" y="709511"/>
                  <a:ext cx="1892031" cy="1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000000"/>
                  </a:solidFill>
                  <a:prstDash val="solid"/>
                  <a:miter lim="8000"/>
                  <a:headEnd len="sm" w="sm" type="none"/>
                  <a:tailEnd len="sm" w="sm" type="none"/>
                </a:ln>
              </p:spPr>
            </p:cxnSp>
            <p:cxnSp>
              <p:nvCxnSpPr>
                <p:cNvPr id="1194" name="Google Shape;1194;p55"/>
                <p:cNvCxnSpPr/>
                <p:nvPr/>
              </p:nvCxnSpPr>
              <p:spPr>
                <a:xfrm>
                  <a:off x="0" y="591259"/>
                  <a:ext cx="1892031" cy="1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000000"/>
                  </a:solidFill>
                  <a:prstDash val="solid"/>
                  <a:miter lim="8000"/>
                  <a:headEnd len="sm" w="sm" type="none"/>
                  <a:tailEnd len="sm" w="sm" type="none"/>
                </a:ln>
              </p:spPr>
            </p:cxnSp>
            <p:cxnSp>
              <p:nvCxnSpPr>
                <p:cNvPr id="1195" name="Google Shape;1195;p55"/>
                <p:cNvCxnSpPr/>
                <p:nvPr/>
              </p:nvCxnSpPr>
              <p:spPr>
                <a:xfrm>
                  <a:off x="0" y="473007"/>
                  <a:ext cx="1892031" cy="1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000000"/>
                  </a:solidFill>
                  <a:prstDash val="solid"/>
                  <a:miter lim="8000"/>
                  <a:headEnd len="sm" w="sm" type="none"/>
                  <a:tailEnd len="sm" w="sm" type="none"/>
                </a:ln>
              </p:spPr>
            </p:cxnSp>
            <p:cxnSp>
              <p:nvCxnSpPr>
                <p:cNvPr id="1196" name="Google Shape;1196;p55"/>
                <p:cNvCxnSpPr/>
                <p:nvPr/>
              </p:nvCxnSpPr>
              <p:spPr>
                <a:xfrm>
                  <a:off x="0" y="354755"/>
                  <a:ext cx="1892031" cy="1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000000"/>
                  </a:solidFill>
                  <a:prstDash val="solid"/>
                  <a:miter lim="8000"/>
                  <a:headEnd len="sm" w="sm" type="none"/>
                  <a:tailEnd len="sm" w="sm" type="none"/>
                </a:ln>
              </p:spPr>
            </p:cxnSp>
            <p:cxnSp>
              <p:nvCxnSpPr>
                <p:cNvPr id="1197" name="Google Shape;1197;p55"/>
                <p:cNvCxnSpPr/>
                <p:nvPr/>
              </p:nvCxnSpPr>
              <p:spPr>
                <a:xfrm>
                  <a:off x="0" y="236503"/>
                  <a:ext cx="1892031" cy="1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000000"/>
                  </a:solidFill>
                  <a:prstDash val="solid"/>
                  <a:miter lim="8000"/>
                  <a:headEnd len="sm" w="sm" type="none"/>
                  <a:tailEnd len="sm" w="sm" type="none"/>
                </a:ln>
              </p:spPr>
            </p:cxnSp>
            <p:cxnSp>
              <p:nvCxnSpPr>
                <p:cNvPr id="1198" name="Google Shape;1198;p55"/>
                <p:cNvCxnSpPr/>
                <p:nvPr/>
              </p:nvCxnSpPr>
              <p:spPr>
                <a:xfrm>
                  <a:off x="0" y="118251"/>
                  <a:ext cx="1892031" cy="1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000000"/>
                  </a:solidFill>
                  <a:prstDash val="solid"/>
                  <a:miter lim="8000"/>
                  <a:headEnd len="sm" w="sm" type="none"/>
                  <a:tailEnd len="sm" w="sm" type="none"/>
                </a:ln>
              </p:spPr>
            </p:cxnSp>
            <p:cxnSp>
              <p:nvCxnSpPr>
                <p:cNvPr id="1199" name="Google Shape;1199;p55"/>
                <p:cNvCxnSpPr/>
                <p:nvPr/>
              </p:nvCxnSpPr>
              <p:spPr>
                <a:xfrm>
                  <a:off x="0" y="0"/>
                  <a:ext cx="1892031" cy="1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000000"/>
                  </a:solidFill>
                  <a:prstDash val="solid"/>
                  <a:miter lim="8000"/>
                  <a:headEnd len="sm" w="sm" type="none"/>
                  <a:tailEnd len="sm" w="sm" type="none"/>
                </a:ln>
              </p:spPr>
            </p:cxnSp>
          </p:grpSp>
        </p:grpSp>
        <p:grpSp>
          <p:nvGrpSpPr>
            <p:cNvPr id="1200" name="Google Shape;1200;p55"/>
            <p:cNvGrpSpPr/>
            <p:nvPr/>
          </p:nvGrpSpPr>
          <p:grpSpPr>
            <a:xfrm>
              <a:off x="2369657" y="9238"/>
              <a:ext cx="1892032" cy="1892525"/>
              <a:chOff x="199550" y="0"/>
              <a:chExt cx="1892031" cy="1892524"/>
            </a:xfrm>
          </p:grpSpPr>
          <p:pic>
            <p:nvPicPr>
              <p:cNvPr id="1201" name="Google Shape;1201;p55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1167"/>
              <a:stretch/>
            </p:blipFill>
            <p:spPr>
              <a:xfrm>
                <a:off x="199550" y="14781"/>
                <a:ext cx="1892031" cy="1877743"/>
              </a:xfrm>
              <a:prstGeom prst="rect">
                <a:avLst/>
              </a:prstGeom>
              <a:noFill/>
              <a:ln>
                <a:noFill/>
              </a:ln>
            </p:spPr>
          </p:pic>
          <p:cxnSp>
            <p:nvCxnSpPr>
              <p:cNvPr id="1202" name="Google Shape;1202;p55"/>
              <p:cNvCxnSpPr/>
              <p:nvPr/>
            </p:nvCxnSpPr>
            <p:spPr>
              <a:xfrm>
                <a:off x="199550" y="1892030"/>
                <a:ext cx="189203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1203" name="Google Shape;1203;p55"/>
              <p:cNvCxnSpPr/>
              <p:nvPr/>
            </p:nvCxnSpPr>
            <p:spPr>
              <a:xfrm flipH="1">
                <a:off x="2091580" y="0"/>
                <a:ext cx="1" cy="1892031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1204" name="Google Shape;1204;p55"/>
              <p:cNvCxnSpPr/>
              <p:nvPr/>
            </p:nvCxnSpPr>
            <p:spPr>
              <a:xfrm flipH="1">
                <a:off x="199550" y="0"/>
                <a:ext cx="1" cy="1892031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1205" name="Google Shape;1205;p55"/>
              <p:cNvCxnSpPr/>
              <p:nvPr/>
            </p:nvCxnSpPr>
            <p:spPr>
              <a:xfrm flipH="1">
                <a:off x="436053" y="0"/>
                <a:ext cx="1" cy="1892031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1206" name="Google Shape;1206;p55"/>
              <p:cNvCxnSpPr/>
              <p:nvPr/>
            </p:nvCxnSpPr>
            <p:spPr>
              <a:xfrm flipH="1">
                <a:off x="672557" y="0"/>
                <a:ext cx="1" cy="1892031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1207" name="Google Shape;1207;p55"/>
              <p:cNvCxnSpPr/>
              <p:nvPr/>
            </p:nvCxnSpPr>
            <p:spPr>
              <a:xfrm flipH="1">
                <a:off x="909061" y="0"/>
                <a:ext cx="1" cy="1892031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1208" name="Google Shape;1208;p55"/>
              <p:cNvCxnSpPr/>
              <p:nvPr/>
            </p:nvCxnSpPr>
            <p:spPr>
              <a:xfrm flipH="1">
                <a:off x="1145565" y="0"/>
                <a:ext cx="1" cy="1892031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1209" name="Google Shape;1209;p55"/>
              <p:cNvCxnSpPr/>
              <p:nvPr/>
            </p:nvCxnSpPr>
            <p:spPr>
              <a:xfrm flipH="1">
                <a:off x="1382069" y="0"/>
                <a:ext cx="1" cy="1892031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1210" name="Google Shape;1210;p55"/>
              <p:cNvCxnSpPr/>
              <p:nvPr/>
            </p:nvCxnSpPr>
            <p:spPr>
              <a:xfrm flipH="1">
                <a:off x="1618573" y="0"/>
                <a:ext cx="1" cy="1892031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1211" name="Google Shape;1211;p55"/>
              <p:cNvCxnSpPr/>
              <p:nvPr/>
            </p:nvCxnSpPr>
            <p:spPr>
              <a:xfrm flipH="1">
                <a:off x="1855076" y="0"/>
                <a:ext cx="1" cy="1892031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1212" name="Google Shape;1212;p55"/>
              <p:cNvCxnSpPr/>
              <p:nvPr/>
            </p:nvCxnSpPr>
            <p:spPr>
              <a:xfrm>
                <a:off x="199550" y="1655526"/>
                <a:ext cx="189203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1213" name="Google Shape;1213;p55"/>
              <p:cNvCxnSpPr/>
              <p:nvPr/>
            </p:nvCxnSpPr>
            <p:spPr>
              <a:xfrm>
                <a:off x="199550" y="1419023"/>
                <a:ext cx="189203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1214" name="Google Shape;1214;p55"/>
              <p:cNvCxnSpPr/>
              <p:nvPr/>
            </p:nvCxnSpPr>
            <p:spPr>
              <a:xfrm>
                <a:off x="199550" y="1182519"/>
                <a:ext cx="189203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1215" name="Google Shape;1215;p55"/>
              <p:cNvCxnSpPr/>
              <p:nvPr/>
            </p:nvCxnSpPr>
            <p:spPr>
              <a:xfrm>
                <a:off x="199550" y="946015"/>
                <a:ext cx="189203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1216" name="Google Shape;1216;p55"/>
              <p:cNvCxnSpPr/>
              <p:nvPr/>
            </p:nvCxnSpPr>
            <p:spPr>
              <a:xfrm>
                <a:off x="199550" y="709511"/>
                <a:ext cx="189203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1217" name="Google Shape;1217;p55"/>
              <p:cNvCxnSpPr/>
              <p:nvPr/>
            </p:nvCxnSpPr>
            <p:spPr>
              <a:xfrm>
                <a:off x="199550" y="473007"/>
                <a:ext cx="189203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1218" name="Google Shape;1218;p55"/>
              <p:cNvCxnSpPr/>
              <p:nvPr/>
            </p:nvCxnSpPr>
            <p:spPr>
              <a:xfrm>
                <a:off x="199550" y="236503"/>
                <a:ext cx="189203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1219" name="Google Shape;1219;p55"/>
              <p:cNvCxnSpPr/>
              <p:nvPr/>
            </p:nvCxnSpPr>
            <p:spPr>
              <a:xfrm>
                <a:off x="199550" y="7390"/>
                <a:ext cx="189203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</p:grpSp>
        <p:grpSp>
          <p:nvGrpSpPr>
            <p:cNvPr id="1220" name="Google Shape;1220;p55"/>
            <p:cNvGrpSpPr/>
            <p:nvPr/>
          </p:nvGrpSpPr>
          <p:grpSpPr>
            <a:xfrm>
              <a:off x="-1" y="0"/>
              <a:ext cx="1892033" cy="1892032"/>
              <a:chOff x="-1" y="0"/>
              <a:chExt cx="1892032" cy="1892031"/>
            </a:xfrm>
          </p:grpSpPr>
          <p:pic>
            <p:nvPicPr>
              <p:cNvPr id="1221" name="Google Shape;1221;p55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0" y="0"/>
                <a:ext cx="1892031" cy="1892031"/>
              </a:xfrm>
              <a:prstGeom prst="rect">
                <a:avLst/>
              </a:prstGeom>
              <a:noFill/>
              <a:ln>
                <a:noFill/>
              </a:ln>
            </p:spPr>
          </p:pic>
          <p:cxnSp>
            <p:nvCxnSpPr>
              <p:cNvPr id="1222" name="Google Shape;1222;p55"/>
              <p:cNvCxnSpPr/>
              <p:nvPr/>
            </p:nvCxnSpPr>
            <p:spPr>
              <a:xfrm>
                <a:off x="0" y="1892030"/>
                <a:ext cx="189203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1223" name="Google Shape;1223;p55"/>
              <p:cNvCxnSpPr/>
              <p:nvPr/>
            </p:nvCxnSpPr>
            <p:spPr>
              <a:xfrm flipH="1">
                <a:off x="1892030" y="0"/>
                <a:ext cx="1" cy="1892031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1224" name="Google Shape;1224;p55"/>
              <p:cNvCxnSpPr/>
              <p:nvPr/>
            </p:nvCxnSpPr>
            <p:spPr>
              <a:xfrm flipH="1">
                <a:off x="-1" y="0"/>
                <a:ext cx="2" cy="1892031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1225" name="Google Shape;1225;p55"/>
              <p:cNvCxnSpPr/>
              <p:nvPr/>
            </p:nvCxnSpPr>
            <p:spPr>
              <a:xfrm flipH="1">
                <a:off x="473007" y="0"/>
                <a:ext cx="1" cy="1892031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1226" name="Google Shape;1226;p55"/>
              <p:cNvCxnSpPr/>
              <p:nvPr/>
            </p:nvCxnSpPr>
            <p:spPr>
              <a:xfrm flipH="1">
                <a:off x="946015" y="0"/>
                <a:ext cx="1" cy="1892031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1227" name="Google Shape;1227;p55"/>
              <p:cNvCxnSpPr/>
              <p:nvPr/>
            </p:nvCxnSpPr>
            <p:spPr>
              <a:xfrm flipH="1">
                <a:off x="1419022" y="0"/>
                <a:ext cx="1" cy="1892031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1228" name="Google Shape;1228;p55"/>
              <p:cNvCxnSpPr/>
              <p:nvPr/>
            </p:nvCxnSpPr>
            <p:spPr>
              <a:xfrm>
                <a:off x="0" y="1419023"/>
                <a:ext cx="189203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1229" name="Google Shape;1229;p55"/>
              <p:cNvCxnSpPr/>
              <p:nvPr/>
            </p:nvCxnSpPr>
            <p:spPr>
              <a:xfrm>
                <a:off x="0" y="946015"/>
                <a:ext cx="189203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1230" name="Google Shape;1230;p55"/>
              <p:cNvCxnSpPr/>
              <p:nvPr/>
            </p:nvCxnSpPr>
            <p:spPr>
              <a:xfrm>
                <a:off x="0" y="473007"/>
                <a:ext cx="189203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1231" name="Google Shape;1231;p55"/>
              <p:cNvCxnSpPr/>
              <p:nvPr/>
            </p:nvCxnSpPr>
            <p:spPr>
              <a:xfrm>
                <a:off x="0" y="0"/>
                <a:ext cx="189203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</p:grp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" name="Google Shape;227;p20"/>
          <p:cNvGrpSpPr/>
          <p:nvPr/>
        </p:nvGrpSpPr>
        <p:grpSpPr>
          <a:xfrm>
            <a:off x="2921486" y="3491595"/>
            <a:ext cx="9709995" cy="3713762"/>
            <a:chOff x="0" y="0"/>
            <a:chExt cx="9709992" cy="3713760"/>
          </a:xfrm>
        </p:grpSpPr>
        <p:pic>
          <p:nvPicPr>
            <p:cNvPr id="228" name="Google Shape;228;p2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17324"/>
              <a:ext cx="2585952" cy="36964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9" name="Google Shape;229;p2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594893" y="51092"/>
              <a:ext cx="2366510" cy="3628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0" name="Google Shape;230;p2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027896" y="19188"/>
              <a:ext cx="2249194" cy="35096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1" name="Google Shape;231;p20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7561381" y="0"/>
              <a:ext cx="2148611" cy="353688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32" name="Google Shape;232;p20"/>
          <p:cNvGrpSpPr/>
          <p:nvPr/>
        </p:nvGrpSpPr>
        <p:grpSpPr>
          <a:xfrm>
            <a:off x="2812395" y="1206783"/>
            <a:ext cx="9928176" cy="2468084"/>
            <a:chOff x="0" y="0"/>
            <a:chExt cx="9928174" cy="2468082"/>
          </a:xfrm>
        </p:grpSpPr>
        <p:pic>
          <p:nvPicPr>
            <p:cNvPr id="233" name="Google Shape;233;p20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0" y="3543"/>
              <a:ext cx="2370794" cy="229946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4" name="Google Shape;234;p20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2586530" y="0"/>
              <a:ext cx="2286085" cy="23065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5" name="Google Shape;235;p20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5165169" y="43026"/>
              <a:ext cx="2217158" cy="222050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6" name="Google Shape;236;p20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7707672" y="43026"/>
              <a:ext cx="2220502" cy="222050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7" name="Google Shape;237;p20"/>
            <p:cNvSpPr/>
            <p:nvPr/>
          </p:nvSpPr>
          <p:spPr>
            <a:xfrm>
              <a:off x="943766" y="926062"/>
              <a:ext cx="1542020" cy="1542020"/>
            </a:xfrm>
            <a:prstGeom prst="ellipse">
              <a:avLst/>
            </a:prstGeom>
            <a:noFill/>
            <a:ln cap="flat" cmpd="sng" w="50800">
              <a:solidFill>
                <a:schemeClr val="accent5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65000" lIns="65000" spcFirstLastPara="1" rIns="65000" wrap="square" tIns="6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Calibri"/>
                <a:buNone/>
              </a:pPr>
              <a:r>
                <a:t/>
              </a:r>
              <a:endParaRPr b="0" i="0" sz="3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" name="Google Shape;238;p20"/>
            <p:cNvSpPr/>
            <p:nvPr/>
          </p:nvSpPr>
          <p:spPr>
            <a:xfrm>
              <a:off x="4159104" y="1584840"/>
              <a:ext cx="780393" cy="780393"/>
            </a:xfrm>
            <a:prstGeom prst="ellipse">
              <a:avLst/>
            </a:prstGeom>
            <a:noFill/>
            <a:ln cap="flat" cmpd="sng" w="50800">
              <a:solidFill>
                <a:schemeClr val="accent5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65000" lIns="65000" spcFirstLastPara="1" rIns="65000" wrap="square" tIns="6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Calibri"/>
                <a:buNone/>
              </a:pPr>
              <a:r>
                <a:t/>
              </a:r>
              <a:endParaRPr b="0" i="0" sz="3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" name="Google Shape;239;p20"/>
            <p:cNvSpPr/>
            <p:nvPr/>
          </p:nvSpPr>
          <p:spPr>
            <a:xfrm>
              <a:off x="6487905" y="1380033"/>
              <a:ext cx="356673" cy="356674"/>
            </a:xfrm>
            <a:prstGeom prst="ellipse">
              <a:avLst/>
            </a:prstGeom>
            <a:noFill/>
            <a:ln cap="flat" cmpd="sng" w="50800">
              <a:solidFill>
                <a:schemeClr val="accent5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65000" lIns="65000" spcFirstLastPara="1" rIns="65000" wrap="square" tIns="6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Calibri"/>
                <a:buNone/>
              </a:pPr>
              <a:r>
                <a:t/>
              </a:r>
              <a:endParaRPr b="0" i="0" sz="3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" name="Google Shape;240;p20"/>
            <p:cNvSpPr/>
            <p:nvPr/>
          </p:nvSpPr>
          <p:spPr>
            <a:xfrm>
              <a:off x="9173049" y="1250368"/>
              <a:ext cx="210377" cy="210376"/>
            </a:xfrm>
            <a:prstGeom prst="ellipse">
              <a:avLst/>
            </a:prstGeom>
            <a:noFill/>
            <a:ln cap="flat" cmpd="sng" w="50800">
              <a:solidFill>
                <a:schemeClr val="accent5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65000" lIns="65000" spcFirstLastPara="1" rIns="65000" wrap="square" tIns="6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Calibri"/>
                <a:buNone/>
              </a:pPr>
              <a:r>
                <a:t/>
              </a:r>
              <a:endParaRPr b="0" i="0" sz="3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41" name="Google Shape;241;p20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8747342" y="7650236"/>
            <a:ext cx="1179049" cy="8149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20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6157891" y="7491623"/>
            <a:ext cx="1230605" cy="11321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20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3423127" y="7328524"/>
            <a:ext cx="1573729" cy="14583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20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11285237" y="7775791"/>
            <a:ext cx="867841" cy="563820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20"/>
          <p:cNvSpPr/>
          <p:nvPr/>
        </p:nvSpPr>
        <p:spPr>
          <a:xfrm>
            <a:off x="1326306" y="312871"/>
            <a:ext cx="10352188" cy="6477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-US" sz="3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Hierarchical Search Using Bounding Functions</a:t>
            </a:r>
            <a:endParaRPr/>
          </a:p>
        </p:txBody>
      </p:sp>
      <p:sp>
        <p:nvSpPr>
          <p:cNvPr id="246" name="Google Shape;246;p20"/>
          <p:cNvSpPr/>
          <p:nvPr/>
        </p:nvSpPr>
        <p:spPr>
          <a:xfrm>
            <a:off x="3789869" y="8910046"/>
            <a:ext cx="822504" cy="6477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r=8</a:t>
            </a:r>
            <a:endParaRPr/>
          </a:p>
        </p:txBody>
      </p:sp>
      <p:sp>
        <p:nvSpPr>
          <p:cNvPr id="247" name="Google Shape;247;p20"/>
          <p:cNvSpPr/>
          <p:nvPr/>
        </p:nvSpPr>
        <p:spPr>
          <a:xfrm>
            <a:off x="6262406" y="8910046"/>
            <a:ext cx="822504" cy="6477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r=4</a:t>
            </a:r>
            <a:endParaRPr/>
          </a:p>
        </p:txBody>
      </p:sp>
      <p:sp>
        <p:nvSpPr>
          <p:cNvPr id="248" name="Google Shape;248;p20"/>
          <p:cNvSpPr/>
          <p:nvPr/>
        </p:nvSpPr>
        <p:spPr>
          <a:xfrm>
            <a:off x="8841979" y="8910046"/>
            <a:ext cx="822504" cy="6477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r=2</a:t>
            </a:r>
            <a:endParaRPr/>
          </a:p>
        </p:txBody>
      </p:sp>
      <p:sp>
        <p:nvSpPr>
          <p:cNvPr id="249" name="Google Shape;249;p20"/>
          <p:cNvSpPr/>
          <p:nvPr/>
        </p:nvSpPr>
        <p:spPr>
          <a:xfrm>
            <a:off x="11293110" y="8910046"/>
            <a:ext cx="822503" cy="6477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r=1</a:t>
            </a:r>
            <a:endParaRPr/>
          </a:p>
        </p:txBody>
      </p:sp>
      <p:sp>
        <p:nvSpPr>
          <p:cNvPr id="250" name="Google Shape;250;p20"/>
          <p:cNvSpPr/>
          <p:nvPr/>
        </p:nvSpPr>
        <p:spPr>
          <a:xfrm>
            <a:off x="634873" y="1732437"/>
            <a:ext cx="1630833" cy="11938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search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grid</a:t>
            </a:r>
            <a:endParaRPr/>
          </a:p>
        </p:txBody>
      </p:sp>
      <p:sp>
        <p:nvSpPr>
          <p:cNvPr id="251" name="Google Shape;251;p20"/>
          <p:cNvSpPr/>
          <p:nvPr/>
        </p:nvSpPr>
        <p:spPr>
          <a:xfrm>
            <a:off x="326034" y="4675933"/>
            <a:ext cx="2248511" cy="11938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ensemble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in grid</a:t>
            </a:r>
            <a:endParaRPr/>
          </a:p>
        </p:txBody>
      </p:sp>
      <p:sp>
        <p:nvSpPr>
          <p:cNvPr id="252" name="Google Shape;252;p20"/>
          <p:cNvSpPr/>
          <p:nvPr/>
        </p:nvSpPr>
        <p:spPr>
          <a:xfrm>
            <a:off x="509459" y="7758577"/>
            <a:ext cx="1630377" cy="11938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single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residue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5" name="Shape 1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6" name="Google Shape;1236;p56"/>
          <p:cNvSpPr/>
          <p:nvPr/>
        </p:nvSpPr>
        <p:spPr>
          <a:xfrm>
            <a:off x="1079474" y="4217670"/>
            <a:ext cx="1458012" cy="6477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Etot = </a:t>
            </a:r>
            <a:endParaRPr/>
          </a:p>
        </p:txBody>
      </p:sp>
      <p:sp>
        <p:nvSpPr>
          <p:cNvPr id="1237" name="Google Shape;1237;p56"/>
          <p:cNvSpPr/>
          <p:nvPr/>
        </p:nvSpPr>
        <p:spPr>
          <a:xfrm>
            <a:off x="2742895" y="2702559"/>
            <a:ext cx="5051603" cy="56896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E( scaffold, target 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              +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E( rotamers, target 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              +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E( rotamers, scaffold 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              +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E( rotamers , rotamers 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        </a:t>
            </a:r>
            <a:r>
              <a:rPr b="0" i="0" lang="en-US" sz="2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-US" sz="2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-US" sz="2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           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-US" sz="2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endParaRPr/>
          </a:p>
        </p:txBody>
      </p:sp>
      <p:cxnSp>
        <p:nvCxnSpPr>
          <p:cNvPr id="1238" name="Google Shape;1238;p56"/>
          <p:cNvCxnSpPr/>
          <p:nvPr/>
        </p:nvCxnSpPr>
        <p:spPr>
          <a:xfrm flipH="1">
            <a:off x="7107447" y="4254668"/>
            <a:ext cx="601784" cy="1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cxnSp>
        <p:nvCxnSpPr>
          <p:cNvPr id="1239" name="Google Shape;1239;p56"/>
          <p:cNvCxnSpPr/>
          <p:nvPr/>
        </p:nvCxnSpPr>
        <p:spPr>
          <a:xfrm flipH="1">
            <a:off x="6850560" y="3066565"/>
            <a:ext cx="601785" cy="1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1240" name="Google Shape;1240;p56"/>
          <p:cNvSpPr/>
          <p:nvPr/>
        </p:nvSpPr>
        <p:spPr>
          <a:xfrm>
            <a:off x="7678798" y="2543259"/>
            <a:ext cx="4585413" cy="838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good approx. using 3D grids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atoms of smaller vs grid of larger</a:t>
            </a:r>
            <a:endParaRPr/>
          </a:p>
        </p:txBody>
      </p:sp>
      <p:sp>
        <p:nvSpPr>
          <p:cNvPr id="1241" name="Google Shape;1241;p56"/>
          <p:cNvSpPr/>
          <p:nvPr/>
        </p:nvSpPr>
        <p:spPr>
          <a:xfrm>
            <a:off x="7620668" y="3835568"/>
            <a:ext cx="4872931" cy="838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4D85"/>
              </a:buClr>
              <a:buFont typeface="Helvetica Neue"/>
              <a:buNone/>
            </a:pPr>
            <a:r>
              <a:rPr b="1" i="0" lang="en-US" sz="2400" u="none" cap="none" strike="noStrike">
                <a:solidFill>
                  <a:srgbClr val="144D8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looked up in precomputed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4D85"/>
              </a:buClr>
              <a:buFont typeface="Helvetica Neue"/>
              <a:buNone/>
            </a:pPr>
            <a:r>
              <a:rPr b="1" i="0" lang="en-US" sz="2400" u="none" cap="none" strike="noStrike">
                <a:solidFill>
                  <a:srgbClr val="144D8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“Rotamer Interaction Field” (RIF)</a:t>
            </a:r>
            <a:endParaRPr/>
          </a:p>
        </p:txBody>
      </p:sp>
      <p:sp>
        <p:nvSpPr>
          <p:cNvPr id="1242" name="Google Shape;1242;p56"/>
          <p:cNvSpPr/>
          <p:nvPr/>
        </p:nvSpPr>
        <p:spPr>
          <a:xfrm>
            <a:off x="1677111" y="892310"/>
            <a:ext cx="9650578" cy="6477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Objective Function Used in Docking (very fast)</a:t>
            </a:r>
            <a:endParaRPr/>
          </a:p>
        </p:txBody>
      </p:sp>
      <p:sp>
        <p:nvSpPr>
          <p:cNvPr id="1243" name="Google Shape;1243;p56"/>
          <p:cNvSpPr/>
          <p:nvPr/>
        </p:nvSpPr>
        <p:spPr>
          <a:xfrm>
            <a:off x="9283749" y="7334425"/>
            <a:ext cx="2672920" cy="1641165"/>
          </a:xfrm>
          <a:prstGeom prst="roundRect">
            <a:avLst>
              <a:gd fmla="val 23636" name="adj"/>
            </a:avLst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  <a:effectLst>
            <a:outerShdw blurRad="38100" rotWithShape="0" dir="5400000" dist="25400">
              <a:srgbClr val="000000">
                <a:alpha val="49803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1" i="0" lang="en-US" sz="29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Target</a:t>
            </a:r>
            <a:endParaRPr/>
          </a:p>
        </p:txBody>
      </p:sp>
      <p:sp>
        <p:nvSpPr>
          <p:cNvPr id="1244" name="Google Shape;1244;p56"/>
          <p:cNvSpPr/>
          <p:nvPr/>
        </p:nvSpPr>
        <p:spPr>
          <a:xfrm>
            <a:off x="10810733" y="6242225"/>
            <a:ext cx="1322529" cy="3429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BB xyz frame</a:t>
            </a:r>
            <a:endParaRPr/>
          </a:p>
        </p:txBody>
      </p:sp>
      <p:sp>
        <p:nvSpPr>
          <p:cNvPr id="1245" name="Google Shape;1245;p56"/>
          <p:cNvSpPr/>
          <p:nvPr/>
        </p:nvSpPr>
        <p:spPr>
          <a:xfrm rot="-1474519">
            <a:off x="10208754" y="5789485"/>
            <a:ext cx="1322528" cy="3429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BB xyz frame</a:t>
            </a:r>
            <a:endParaRPr/>
          </a:p>
        </p:txBody>
      </p:sp>
      <p:sp>
        <p:nvSpPr>
          <p:cNvPr id="1246" name="Google Shape;1246;p56"/>
          <p:cNvSpPr/>
          <p:nvPr/>
        </p:nvSpPr>
        <p:spPr>
          <a:xfrm rot="-2938110">
            <a:off x="9721174" y="5485801"/>
            <a:ext cx="1322528" cy="3429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BB xyz frame</a:t>
            </a:r>
            <a:endParaRPr/>
          </a:p>
        </p:txBody>
      </p:sp>
      <p:sp>
        <p:nvSpPr>
          <p:cNvPr id="1247" name="Google Shape;1247;p56"/>
          <p:cNvSpPr/>
          <p:nvPr/>
        </p:nvSpPr>
        <p:spPr>
          <a:xfrm rot="1584428">
            <a:off x="8497847" y="5973015"/>
            <a:ext cx="1322528" cy="3429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BB xyz frame</a:t>
            </a:r>
            <a:endParaRPr/>
          </a:p>
        </p:txBody>
      </p:sp>
      <p:sp>
        <p:nvSpPr>
          <p:cNvPr id="1248" name="Google Shape;1248;p56"/>
          <p:cNvSpPr/>
          <p:nvPr/>
        </p:nvSpPr>
        <p:spPr>
          <a:xfrm rot="597863">
            <a:off x="8466347" y="6509570"/>
            <a:ext cx="1322528" cy="3429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BB xyz frame</a:t>
            </a:r>
            <a:endParaRPr/>
          </a:p>
        </p:txBody>
      </p:sp>
      <p:grpSp>
        <p:nvGrpSpPr>
          <p:cNvPr id="1249" name="Google Shape;1249;p56"/>
          <p:cNvGrpSpPr/>
          <p:nvPr/>
        </p:nvGrpSpPr>
        <p:grpSpPr>
          <a:xfrm>
            <a:off x="9761031" y="6275414"/>
            <a:ext cx="903345" cy="1249514"/>
            <a:chOff x="0" y="0"/>
            <a:chExt cx="903343" cy="1249513"/>
          </a:xfrm>
        </p:grpSpPr>
        <p:grpSp>
          <p:nvGrpSpPr>
            <p:cNvPr id="1250" name="Google Shape;1250;p56"/>
            <p:cNvGrpSpPr/>
            <p:nvPr/>
          </p:nvGrpSpPr>
          <p:grpSpPr>
            <a:xfrm>
              <a:off x="174981" y="139342"/>
              <a:ext cx="689017" cy="1110171"/>
              <a:chOff x="0" y="-1"/>
              <a:chExt cx="689016" cy="1110170"/>
            </a:xfrm>
          </p:grpSpPr>
          <p:cxnSp>
            <p:nvCxnSpPr>
              <p:cNvPr id="1251" name="Google Shape;1251;p56"/>
              <p:cNvCxnSpPr/>
              <p:nvPr/>
            </p:nvCxnSpPr>
            <p:spPr>
              <a:xfrm flipH="1" rot="10800000">
                <a:off x="394216" y="682575"/>
                <a:ext cx="180619" cy="427594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1252" name="Google Shape;1252;p56"/>
              <p:cNvCxnSpPr/>
              <p:nvPr/>
            </p:nvCxnSpPr>
            <p:spPr>
              <a:xfrm flipH="1" rot="10800000">
                <a:off x="348575" y="47575"/>
                <a:ext cx="271900" cy="376794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1253" name="Google Shape;1253;p56"/>
              <p:cNvCxnSpPr/>
              <p:nvPr/>
            </p:nvCxnSpPr>
            <p:spPr>
              <a:xfrm rot="10800000">
                <a:off x="351235" y="416868"/>
                <a:ext cx="266581" cy="266581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1254" name="Google Shape;1254;p56"/>
              <p:cNvCxnSpPr/>
              <p:nvPr/>
            </p:nvCxnSpPr>
            <p:spPr>
              <a:xfrm rot="10800000">
                <a:off x="592534" y="670868"/>
                <a:ext cx="96482" cy="403433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1255" name="Google Shape;1255;p56"/>
              <p:cNvCxnSpPr/>
              <p:nvPr/>
            </p:nvCxnSpPr>
            <p:spPr>
              <a:xfrm flipH="1" rot="10800000">
                <a:off x="348575" y="0"/>
                <a:ext cx="1" cy="471944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1256" name="Google Shape;1256;p56"/>
              <p:cNvCxnSpPr/>
              <p:nvPr/>
            </p:nvCxnSpPr>
            <p:spPr>
              <a:xfrm rot="10800000">
                <a:off x="187960" y="-1"/>
                <a:ext cx="160616" cy="471945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1257" name="Google Shape;1257;p56"/>
              <p:cNvCxnSpPr/>
              <p:nvPr/>
            </p:nvCxnSpPr>
            <p:spPr>
              <a:xfrm rot="10800000">
                <a:off x="0" y="114300"/>
                <a:ext cx="326908" cy="326908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1258" name="Google Shape;1258;p56"/>
              <p:cNvCxnSpPr/>
              <p:nvPr/>
            </p:nvCxnSpPr>
            <p:spPr>
              <a:xfrm flipH="1">
                <a:off x="12699" y="415807"/>
                <a:ext cx="301509" cy="1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</p:grpSp>
        <p:sp>
          <p:nvSpPr>
            <p:cNvPr id="1259" name="Google Shape;1259;p56"/>
            <p:cNvSpPr/>
            <p:nvPr/>
          </p:nvSpPr>
          <p:spPr>
            <a:xfrm>
              <a:off x="0" y="489813"/>
              <a:ext cx="132557" cy="132557"/>
            </a:xfrm>
            <a:prstGeom prst="ellipse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  <a:effectLst>
              <a:outerShdw blurRad="38100" rotWithShape="0" dir="5400000" dist="25400">
                <a:srgbClr val="000000">
                  <a:alpha val="49803"/>
                </a:srgbClr>
              </a:outerShdw>
            </a:effectLst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 Light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1260" name="Google Shape;1260;p56"/>
            <p:cNvSpPr/>
            <p:nvPr/>
          </p:nvSpPr>
          <p:spPr>
            <a:xfrm>
              <a:off x="317" y="175235"/>
              <a:ext cx="132558" cy="132557"/>
            </a:xfrm>
            <a:prstGeom prst="ellipse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  <a:effectLst>
              <a:outerShdw blurRad="38100" rotWithShape="0" dir="5400000" dist="25400">
                <a:srgbClr val="000000">
                  <a:alpha val="49803"/>
                </a:srgbClr>
              </a:outerShdw>
            </a:effectLst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 Light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1261" name="Google Shape;1261;p56"/>
            <p:cNvSpPr/>
            <p:nvPr/>
          </p:nvSpPr>
          <p:spPr>
            <a:xfrm>
              <a:off x="274638" y="0"/>
              <a:ext cx="132557" cy="132557"/>
            </a:xfrm>
            <a:prstGeom prst="ellipse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  <a:effectLst>
              <a:outerShdw blurRad="38100" rotWithShape="0" dir="5400000" dist="25400">
                <a:srgbClr val="000000">
                  <a:alpha val="49803"/>
                </a:srgbClr>
              </a:outerShdw>
            </a:effectLst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 Light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1262" name="Google Shape;1262;p56"/>
            <p:cNvSpPr/>
            <p:nvPr/>
          </p:nvSpPr>
          <p:spPr>
            <a:xfrm>
              <a:off x="491871" y="0"/>
              <a:ext cx="132557" cy="132557"/>
            </a:xfrm>
            <a:prstGeom prst="ellipse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  <a:effectLst>
              <a:outerShdw blurRad="38100" rotWithShape="0" dir="5400000" dist="25400">
                <a:srgbClr val="000000">
                  <a:alpha val="49803"/>
                </a:srgbClr>
              </a:outerShdw>
            </a:effectLst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 Light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1263" name="Google Shape;1263;p56"/>
            <p:cNvSpPr/>
            <p:nvPr/>
          </p:nvSpPr>
          <p:spPr>
            <a:xfrm>
              <a:off x="770786" y="73065"/>
              <a:ext cx="132557" cy="132557"/>
            </a:xfrm>
            <a:prstGeom prst="ellipse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  <a:effectLst>
              <a:outerShdw blurRad="38100" rotWithShape="0" dir="5400000" dist="25400">
                <a:srgbClr val="000000">
                  <a:alpha val="49803"/>
                </a:srgbClr>
              </a:outerShdw>
            </a:effectLst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 Light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</p:grpSp>
      <p:grpSp>
        <p:nvGrpSpPr>
          <p:cNvPr id="1264" name="Google Shape;1264;p56"/>
          <p:cNvGrpSpPr/>
          <p:nvPr/>
        </p:nvGrpSpPr>
        <p:grpSpPr>
          <a:xfrm flipH="1" rot="2858082">
            <a:off x="11657490" y="6707550"/>
            <a:ext cx="903345" cy="1249515"/>
            <a:chOff x="0" y="0"/>
            <a:chExt cx="903343" cy="1249513"/>
          </a:xfrm>
        </p:grpSpPr>
        <p:grpSp>
          <p:nvGrpSpPr>
            <p:cNvPr id="1265" name="Google Shape;1265;p56"/>
            <p:cNvGrpSpPr/>
            <p:nvPr/>
          </p:nvGrpSpPr>
          <p:grpSpPr>
            <a:xfrm>
              <a:off x="174981" y="139342"/>
              <a:ext cx="689017" cy="1110171"/>
              <a:chOff x="0" y="-1"/>
              <a:chExt cx="689016" cy="1110170"/>
            </a:xfrm>
          </p:grpSpPr>
          <p:cxnSp>
            <p:nvCxnSpPr>
              <p:cNvPr id="1266" name="Google Shape;1266;p56"/>
              <p:cNvCxnSpPr/>
              <p:nvPr/>
            </p:nvCxnSpPr>
            <p:spPr>
              <a:xfrm flipH="1" rot="10800000">
                <a:off x="394216" y="682575"/>
                <a:ext cx="180619" cy="427594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1267" name="Google Shape;1267;p56"/>
              <p:cNvCxnSpPr/>
              <p:nvPr/>
            </p:nvCxnSpPr>
            <p:spPr>
              <a:xfrm flipH="1" rot="10800000">
                <a:off x="348575" y="47575"/>
                <a:ext cx="271900" cy="376794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1268" name="Google Shape;1268;p56"/>
              <p:cNvCxnSpPr/>
              <p:nvPr/>
            </p:nvCxnSpPr>
            <p:spPr>
              <a:xfrm rot="10800000">
                <a:off x="351235" y="416868"/>
                <a:ext cx="266581" cy="266581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1269" name="Google Shape;1269;p56"/>
              <p:cNvCxnSpPr/>
              <p:nvPr/>
            </p:nvCxnSpPr>
            <p:spPr>
              <a:xfrm rot="10800000">
                <a:off x="592534" y="670868"/>
                <a:ext cx="96482" cy="403433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1270" name="Google Shape;1270;p56"/>
              <p:cNvCxnSpPr/>
              <p:nvPr/>
            </p:nvCxnSpPr>
            <p:spPr>
              <a:xfrm flipH="1" rot="10800000">
                <a:off x="348575" y="0"/>
                <a:ext cx="1" cy="471944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1271" name="Google Shape;1271;p56"/>
              <p:cNvCxnSpPr/>
              <p:nvPr/>
            </p:nvCxnSpPr>
            <p:spPr>
              <a:xfrm rot="10800000">
                <a:off x="187960" y="-1"/>
                <a:ext cx="160616" cy="471945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1272" name="Google Shape;1272;p56"/>
              <p:cNvCxnSpPr/>
              <p:nvPr/>
            </p:nvCxnSpPr>
            <p:spPr>
              <a:xfrm rot="10800000">
                <a:off x="0" y="114300"/>
                <a:ext cx="326908" cy="326908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1273" name="Google Shape;1273;p56"/>
              <p:cNvCxnSpPr/>
              <p:nvPr/>
            </p:nvCxnSpPr>
            <p:spPr>
              <a:xfrm flipH="1">
                <a:off x="12699" y="415807"/>
                <a:ext cx="301509" cy="1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</p:grpSp>
        <p:sp>
          <p:nvSpPr>
            <p:cNvPr id="1274" name="Google Shape;1274;p56"/>
            <p:cNvSpPr/>
            <p:nvPr/>
          </p:nvSpPr>
          <p:spPr>
            <a:xfrm>
              <a:off x="0" y="489813"/>
              <a:ext cx="132557" cy="132557"/>
            </a:xfrm>
            <a:prstGeom prst="ellipse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  <a:effectLst>
              <a:outerShdw blurRad="38100" rotWithShape="0" dir="5400000" dist="25400">
                <a:srgbClr val="000000">
                  <a:alpha val="49803"/>
                </a:srgbClr>
              </a:outerShdw>
            </a:effectLst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 Light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1275" name="Google Shape;1275;p56"/>
            <p:cNvSpPr/>
            <p:nvPr/>
          </p:nvSpPr>
          <p:spPr>
            <a:xfrm>
              <a:off x="317" y="175235"/>
              <a:ext cx="132558" cy="132557"/>
            </a:xfrm>
            <a:prstGeom prst="ellipse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  <a:effectLst>
              <a:outerShdw blurRad="38100" rotWithShape="0" dir="5400000" dist="25400">
                <a:srgbClr val="000000">
                  <a:alpha val="49803"/>
                </a:srgbClr>
              </a:outerShdw>
            </a:effectLst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 Light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1276" name="Google Shape;1276;p56"/>
            <p:cNvSpPr/>
            <p:nvPr/>
          </p:nvSpPr>
          <p:spPr>
            <a:xfrm>
              <a:off x="274638" y="0"/>
              <a:ext cx="132557" cy="132557"/>
            </a:xfrm>
            <a:prstGeom prst="ellipse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  <a:effectLst>
              <a:outerShdw blurRad="38100" rotWithShape="0" dir="5400000" dist="25400">
                <a:srgbClr val="000000">
                  <a:alpha val="49803"/>
                </a:srgbClr>
              </a:outerShdw>
            </a:effectLst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 Light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1277" name="Google Shape;1277;p56"/>
            <p:cNvSpPr/>
            <p:nvPr/>
          </p:nvSpPr>
          <p:spPr>
            <a:xfrm>
              <a:off x="491871" y="0"/>
              <a:ext cx="132557" cy="132557"/>
            </a:xfrm>
            <a:prstGeom prst="ellipse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  <a:effectLst>
              <a:outerShdw blurRad="38100" rotWithShape="0" dir="5400000" dist="25400">
                <a:srgbClr val="000000">
                  <a:alpha val="49803"/>
                </a:srgbClr>
              </a:outerShdw>
            </a:effectLst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 Light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1278" name="Google Shape;1278;p56"/>
            <p:cNvSpPr/>
            <p:nvPr/>
          </p:nvSpPr>
          <p:spPr>
            <a:xfrm>
              <a:off x="770786" y="73065"/>
              <a:ext cx="132557" cy="132557"/>
            </a:xfrm>
            <a:prstGeom prst="ellipse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  <a:effectLst>
              <a:outerShdw blurRad="38100" rotWithShape="0" dir="5400000" dist="25400">
                <a:srgbClr val="000000">
                  <a:alpha val="49803"/>
                </a:srgbClr>
              </a:outerShdw>
            </a:effectLst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 Light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</p:grpSp>
      <p:grpSp>
        <p:nvGrpSpPr>
          <p:cNvPr id="1279" name="Google Shape;1279;p56"/>
          <p:cNvGrpSpPr/>
          <p:nvPr/>
        </p:nvGrpSpPr>
        <p:grpSpPr>
          <a:xfrm rot="-3299110">
            <a:off x="8331012" y="6950970"/>
            <a:ext cx="903345" cy="1249514"/>
            <a:chOff x="0" y="0"/>
            <a:chExt cx="903343" cy="1249513"/>
          </a:xfrm>
        </p:grpSpPr>
        <p:grpSp>
          <p:nvGrpSpPr>
            <p:cNvPr id="1280" name="Google Shape;1280;p56"/>
            <p:cNvGrpSpPr/>
            <p:nvPr/>
          </p:nvGrpSpPr>
          <p:grpSpPr>
            <a:xfrm>
              <a:off x="174981" y="139342"/>
              <a:ext cx="689017" cy="1110171"/>
              <a:chOff x="0" y="-1"/>
              <a:chExt cx="689016" cy="1110170"/>
            </a:xfrm>
          </p:grpSpPr>
          <p:cxnSp>
            <p:nvCxnSpPr>
              <p:cNvPr id="1281" name="Google Shape;1281;p56"/>
              <p:cNvCxnSpPr/>
              <p:nvPr/>
            </p:nvCxnSpPr>
            <p:spPr>
              <a:xfrm flipH="1" rot="10800000">
                <a:off x="394216" y="682575"/>
                <a:ext cx="180619" cy="427594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1282" name="Google Shape;1282;p56"/>
              <p:cNvCxnSpPr/>
              <p:nvPr/>
            </p:nvCxnSpPr>
            <p:spPr>
              <a:xfrm flipH="1" rot="10800000">
                <a:off x="348575" y="47575"/>
                <a:ext cx="271900" cy="376794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1283" name="Google Shape;1283;p56"/>
              <p:cNvCxnSpPr/>
              <p:nvPr/>
            </p:nvCxnSpPr>
            <p:spPr>
              <a:xfrm rot="10800000">
                <a:off x="351235" y="416868"/>
                <a:ext cx="266581" cy="266581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1284" name="Google Shape;1284;p56"/>
              <p:cNvCxnSpPr/>
              <p:nvPr/>
            </p:nvCxnSpPr>
            <p:spPr>
              <a:xfrm rot="10800000">
                <a:off x="592534" y="670868"/>
                <a:ext cx="96482" cy="403433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1285" name="Google Shape;1285;p56"/>
              <p:cNvCxnSpPr/>
              <p:nvPr/>
            </p:nvCxnSpPr>
            <p:spPr>
              <a:xfrm flipH="1" rot="10800000">
                <a:off x="348575" y="0"/>
                <a:ext cx="1" cy="471944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1286" name="Google Shape;1286;p56"/>
              <p:cNvCxnSpPr/>
              <p:nvPr/>
            </p:nvCxnSpPr>
            <p:spPr>
              <a:xfrm rot="10800000">
                <a:off x="187960" y="-1"/>
                <a:ext cx="160616" cy="471945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1287" name="Google Shape;1287;p56"/>
              <p:cNvCxnSpPr/>
              <p:nvPr/>
            </p:nvCxnSpPr>
            <p:spPr>
              <a:xfrm rot="10800000">
                <a:off x="0" y="114300"/>
                <a:ext cx="326908" cy="326908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1288" name="Google Shape;1288;p56"/>
              <p:cNvCxnSpPr/>
              <p:nvPr/>
            </p:nvCxnSpPr>
            <p:spPr>
              <a:xfrm flipH="1">
                <a:off x="12699" y="415807"/>
                <a:ext cx="301509" cy="1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</p:grpSp>
        <p:sp>
          <p:nvSpPr>
            <p:cNvPr id="1289" name="Google Shape;1289;p56"/>
            <p:cNvSpPr/>
            <p:nvPr/>
          </p:nvSpPr>
          <p:spPr>
            <a:xfrm>
              <a:off x="0" y="489813"/>
              <a:ext cx="132557" cy="132557"/>
            </a:xfrm>
            <a:prstGeom prst="ellipse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  <a:effectLst>
              <a:outerShdw blurRad="38100" rotWithShape="0" dir="5400000" dist="25400">
                <a:srgbClr val="000000">
                  <a:alpha val="49803"/>
                </a:srgbClr>
              </a:outerShdw>
            </a:effectLst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 Light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1290" name="Google Shape;1290;p56"/>
            <p:cNvSpPr/>
            <p:nvPr/>
          </p:nvSpPr>
          <p:spPr>
            <a:xfrm>
              <a:off x="317" y="175235"/>
              <a:ext cx="132558" cy="132557"/>
            </a:xfrm>
            <a:prstGeom prst="ellipse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  <a:effectLst>
              <a:outerShdw blurRad="38100" rotWithShape="0" dir="5400000" dist="25400">
                <a:srgbClr val="000000">
                  <a:alpha val="49803"/>
                </a:srgbClr>
              </a:outerShdw>
            </a:effectLst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 Light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1291" name="Google Shape;1291;p56"/>
            <p:cNvSpPr/>
            <p:nvPr/>
          </p:nvSpPr>
          <p:spPr>
            <a:xfrm>
              <a:off x="274638" y="0"/>
              <a:ext cx="132557" cy="132557"/>
            </a:xfrm>
            <a:prstGeom prst="ellipse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  <a:effectLst>
              <a:outerShdw blurRad="38100" rotWithShape="0" dir="5400000" dist="25400">
                <a:srgbClr val="000000">
                  <a:alpha val="49803"/>
                </a:srgbClr>
              </a:outerShdw>
            </a:effectLst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 Light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1292" name="Google Shape;1292;p56"/>
            <p:cNvSpPr/>
            <p:nvPr/>
          </p:nvSpPr>
          <p:spPr>
            <a:xfrm>
              <a:off x="491871" y="0"/>
              <a:ext cx="132557" cy="132557"/>
            </a:xfrm>
            <a:prstGeom prst="ellipse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  <a:effectLst>
              <a:outerShdw blurRad="38100" rotWithShape="0" dir="5400000" dist="25400">
                <a:srgbClr val="000000">
                  <a:alpha val="49803"/>
                </a:srgbClr>
              </a:outerShdw>
            </a:effectLst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 Light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1293" name="Google Shape;1293;p56"/>
            <p:cNvSpPr/>
            <p:nvPr/>
          </p:nvSpPr>
          <p:spPr>
            <a:xfrm>
              <a:off x="770786" y="73065"/>
              <a:ext cx="132557" cy="132557"/>
            </a:xfrm>
            <a:prstGeom prst="ellipse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  <a:effectLst>
              <a:outerShdw blurRad="38100" rotWithShape="0" dir="5400000" dist="25400">
                <a:srgbClr val="000000">
                  <a:alpha val="49803"/>
                </a:srgbClr>
              </a:outerShdw>
            </a:effectLst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 Light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</p:grpSp>
      <p:grpSp>
        <p:nvGrpSpPr>
          <p:cNvPr id="1294" name="Google Shape;1294;p56"/>
          <p:cNvGrpSpPr/>
          <p:nvPr/>
        </p:nvGrpSpPr>
        <p:grpSpPr>
          <a:xfrm rot="-3409600">
            <a:off x="8318311" y="7977129"/>
            <a:ext cx="903345" cy="1249514"/>
            <a:chOff x="0" y="0"/>
            <a:chExt cx="903343" cy="1249513"/>
          </a:xfrm>
        </p:grpSpPr>
        <p:grpSp>
          <p:nvGrpSpPr>
            <p:cNvPr id="1295" name="Google Shape;1295;p56"/>
            <p:cNvGrpSpPr/>
            <p:nvPr/>
          </p:nvGrpSpPr>
          <p:grpSpPr>
            <a:xfrm>
              <a:off x="174981" y="139342"/>
              <a:ext cx="689017" cy="1110171"/>
              <a:chOff x="0" y="-1"/>
              <a:chExt cx="689016" cy="1110170"/>
            </a:xfrm>
          </p:grpSpPr>
          <p:cxnSp>
            <p:nvCxnSpPr>
              <p:cNvPr id="1296" name="Google Shape;1296;p56"/>
              <p:cNvCxnSpPr/>
              <p:nvPr/>
            </p:nvCxnSpPr>
            <p:spPr>
              <a:xfrm flipH="1" rot="10800000">
                <a:off x="394216" y="682575"/>
                <a:ext cx="180619" cy="427594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1297" name="Google Shape;1297;p56"/>
              <p:cNvCxnSpPr/>
              <p:nvPr/>
            </p:nvCxnSpPr>
            <p:spPr>
              <a:xfrm flipH="1" rot="10800000">
                <a:off x="348575" y="47575"/>
                <a:ext cx="271900" cy="376794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1298" name="Google Shape;1298;p56"/>
              <p:cNvCxnSpPr/>
              <p:nvPr/>
            </p:nvCxnSpPr>
            <p:spPr>
              <a:xfrm rot="10800000">
                <a:off x="351235" y="416868"/>
                <a:ext cx="266581" cy="266581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1299" name="Google Shape;1299;p56"/>
              <p:cNvCxnSpPr/>
              <p:nvPr/>
            </p:nvCxnSpPr>
            <p:spPr>
              <a:xfrm rot="10800000">
                <a:off x="592534" y="670868"/>
                <a:ext cx="96482" cy="403433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1300" name="Google Shape;1300;p56"/>
              <p:cNvCxnSpPr/>
              <p:nvPr/>
            </p:nvCxnSpPr>
            <p:spPr>
              <a:xfrm flipH="1" rot="10800000">
                <a:off x="348575" y="0"/>
                <a:ext cx="1" cy="471944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1301" name="Google Shape;1301;p56"/>
              <p:cNvCxnSpPr/>
              <p:nvPr/>
            </p:nvCxnSpPr>
            <p:spPr>
              <a:xfrm rot="10800000">
                <a:off x="187960" y="-1"/>
                <a:ext cx="160616" cy="471945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1302" name="Google Shape;1302;p56"/>
              <p:cNvCxnSpPr/>
              <p:nvPr/>
            </p:nvCxnSpPr>
            <p:spPr>
              <a:xfrm rot="10800000">
                <a:off x="0" y="114300"/>
                <a:ext cx="326908" cy="326908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1303" name="Google Shape;1303;p56"/>
              <p:cNvCxnSpPr/>
              <p:nvPr/>
            </p:nvCxnSpPr>
            <p:spPr>
              <a:xfrm flipH="1">
                <a:off x="12699" y="415807"/>
                <a:ext cx="301509" cy="1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</p:grpSp>
        <p:sp>
          <p:nvSpPr>
            <p:cNvPr id="1304" name="Google Shape;1304;p56"/>
            <p:cNvSpPr/>
            <p:nvPr/>
          </p:nvSpPr>
          <p:spPr>
            <a:xfrm>
              <a:off x="0" y="489813"/>
              <a:ext cx="132557" cy="132557"/>
            </a:xfrm>
            <a:prstGeom prst="ellipse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  <a:effectLst>
              <a:outerShdw blurRad="38100" rotWithShape="0" dir="5400000" dist="25400">
                <a:srgbClr val="000000">
                  <a:alpha val="49803"/>
                </a:srgbClr>
              </a:outerShdw>
            </a:effectLst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 Light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1305" name="Google Shape;1305;p56"/>
            <p:cNvSpPr/>
            <p:nvPr/>
          </p:nvSpPr>
          <p:spPr>
            <a:xfrm>
              <a:off x="317" y="175235"/>
              <a:ext cx="132558" cy="132557"/>
            </a:xfrm>
            <a:prstGeom prst="ellipse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  <a:effectLst>
              <a:outerShdw blurRad="38100" rotWithShape="0" dir="5400000" dist="25400">
                <a:srgbClr val="000000">
                  <a:alpha val="49803"/>
                </a:srgbClr>
              </a:outerShdw>
            </a:effectLst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 Light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1306" name="Google Shape;1306;p56"/>
            <p:cNvSpPr/>
            <p:nvPr/>
          </p:nvSpPr>
          <p:spPr>
            <a:xfrm>
              <a:off x="274638" y="0"/>
              <a:ext cx="132557" cy="132557"/>
            </a:xfrm>
            <a:prstGeom prst="ellipse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  <a:effectLst>
              <a:outerShdw blurRad="38100" rotWithShape="0" dir="5400000" dist="25400">
                <a:srgbClr val="000000">
                  <a:alpha val="49803"/>
                </a:srgbClr>
              </a:outerShdw>
            </a:effectLst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 Light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1307" name="Google Shape;1307;p56"/>
            <p:cNvSpPr/>
            <p:nvPr/>
          </p:nvSpPr>
          <p:spPr>
            <a:xfrm>
              <a:off x="491871" y="0"/>
              <a:ext cx="132557" cy="132557"/>
            </a:xfrm>
            <a:prstGeom prst="ellipse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  <a:effectLst>
              <a:outerShdw blurRad="38100" rotWithShape="0" dir="5400000" dist="25400">
                <a:srgbClr val="000000">
                  <a:alpha val="49803"/>
                </a:srgbClr>
              </a:outerShdw>
            </a:effectLst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 Light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1308" name="Google Shape;1308;p56"/>
            <p:cNvSpPr/>
            <p:nvPr/>
          </p:nvSpPr>
          <p:spPr>
            <a:xfrm>
              <a:off x="770786" y="73065"/>
              <a:ext cx="132557" cy="132557"/>
            </a:xfrm>
            <a:prstGeom prst="ellipse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  <a:effectLst>
              <a:outerShdw blurRad="38100" rotWithShape="0" dir="5400000" dist="25400">
                <a:srgbClr val="000000">
                  <a:alpha val="49803"/>
                </a:srgbClr>
              </a:outerShdw>
            </a:effectLst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 Light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</p:grpSp>
      <p:grpSp>
        <p:nvGrpSpPr>
          <p:cNvPr id="1309" name="Google Shape;1309;p56"/>
          <p:cNvGrpSpPr/>
          <p:nvPr/>
        </p:nvGrpSpPr>
        <p:grpSpPr>
          <a:xfrm rot="-1060518">
            <a:off x="691949" y="6917740"/>
            <a:ext cx="3805775" cy="2768272"/>
            <a:chOff x="-1" y="0"/>
            <a:chExt cx="3805774" cy="2768270"/>
          </a:xfrm>
        </p:grpSpPr>
        <p:pic>
          <p:nvPicPr>
            <p:cNvPr id="1310" name="Google Shape;1310;p56"/>
            <p:cNvPicPr preferRelativeResize="0"/>
            <p:nvPr/>
          </p:nvPicPr>
          <p:blipFill rotWithShape="1">
            <a:blip r:embed="rId5">
              <a:alphaModFix/>
            </a:blip>
            <a:srcRect b="2" l="0" r="4299" t="4054"/>
            <a:stretch/>
          </p:blipFill>
          <p:spPr>
            <a:xfrm>
              <a:off x="-1" y="0"/>
              <a:ext cx="2127009" cy="2132410"/>
            </a:xfrm>
            <a:custGeom>
              <a:rect b="b" l="l" r="r" t="t"/>
              <a:pathLst>
                <a:path extrusionOk="0" h="120000" w="120000">
                  <a:moveTo>
                    <a:pt x="47197" y="0"/>
                  </a:moveTo>
                  <a:lnTo>
                    <a:pt x="45561" y="1677"/>
                  </a:lnTo>
                  <a:cubicBezTo>
                    <a:pt x="44182" y="3083"/>
                    <a:pt x="43787" y="3261"/>
                    <a:pt x="43080" y="2883"/>
                  </a:cubicBezTo>
                  <a:cubicBezTo>
                    <a:pt x="42551" y="2600"/>
                    <a:pt x="40966" y="2544"/>
                    <a:pt x="38779" y="2722"/>
                  </a:cubicBezTo>
                  <a:lnTo>
                    <a:pt x="35307" y="3016"/>
                  </a:lnTo>
                  <a:lnTo>
                    <a:pt x="33516" y="5094"/>
                  </a:lnTo>
                  <a:cubicBezTo>
                    <a:pt x="31819" y="7061"/>
                    <a:pt x="31680" y="7150"/>
                    <a:pt x="30784" y="6566"/>
                  </a:cubicBezTo>
                  <a:cubicBezTo>
                    <a:pt x="30055" y="6088"/>
                    <a:pt x="29009" y="6005"/>
                    <a:pt x="26105" y="6211"/>
                  </a:cubicBezTo>
                  <a:lnTo>
                    <a:pt x="22366" y="6477"/>
                  </a:lnTo>
                  <a:lnTo>
                    <a:pt x="20241" y="9044"/>
                  </a:lnTo>
                  <a:cubicBezTo>
                    <a:pt x="19067" y="10461"/>
                    <a:pt x="17943" y="11672"/>
                    <a:pt x="17754" y="11750"/>
                  </a:cubicBezTo>
                  <a:cubicBezTo>
                    <a:pt x="17564" y="11822"/>
                    <a:pt x="17158" y="11488"/>
                    <a:pt x="16858" y="11011"/>
                  </a:cubicBezTo>
                  <a:cubicBezTo>
                    <a:pt x="16368" y="10227"/>
                    <a:pt x="15890" y="10138"/>
                    <a:pt x="12201" y="10138"/>
                  </a:cubicBezTo>
                  <a:cubicBezTo>
                    <a:pt x="9091" y="10138"/>
                    <a:pt x="7945" y="10300"/>
                    <a:pt x="7455" y="10788"/>
                  </a:cubicBezTo>
                  <a:cubicBezTo>
                    <a:pt x="5663" y="12577"/>
                    <a:pt x="3761" y="15294"/>
                    <a:pt x="2397" y="18022"/>
                  </a:cubicBezTo>
                  <a:cubicBezTo>
                    <a:pt x="1557" y="19688"/>
                    <a:pt x="662" y="21183"/>
                    <a:pt x="422" y="21327"/>
                  </a:cubicBezTo>
                  <a:cubicBezTo>
                    <a:pt x="133" y="21511"/>
                    <a:pt x="0" y="37655"/>
                    <a:pt x="0" y="70800"/>
                  </a:cubicBezTo>
                  <a:lnTo>
                    <a:pt x="0" y="120000"/>
                  </a:lnTo>
                  <a:lnTo>
                    <a:pt x="39920" y="120000"/>
                  </a:lnTo>
                  <a:cubicBezTo>
                    <a:pt x="72012" y="119988"/>
                    <a:pt x="80001" y="119861"/>
                    <a:pt x="80580" y="119416"/>
                  </a:cubicBezTo>
                  <a:cubicBezTo>
                    <a:pt x="81020" y="119088"/>
                    <a:pt x="81264" y="118400"/>
                    <a:pt x="81209" y="117677"/>
                  </a:cubicBezTo>
                  <a:cubicBezTo>
                    <a:pt x="81131" y="116588"/>
                    <a:pt x="81314" y="116422"/>
                    <a:pt x="83134" y="115844"/>
                  </a:cubicBezTo>
                  <a:cubicBezTo>
                    <a:pt x="84547" y="115400"/>
                    <a:pt x="85148" y="114994"/>
                    <a:pt x="85148" y="114461"/>
                  </a:cubicBezTo>
                  <a:cubicBezTo>
                    <a:pt x="85148" y="114044"/>
                    <a:pt x="85537" y="113483"/>
                    <a:pt x="85999" y="113233"/>
                  </a:cubicBezTo>
                  <a:cubicBezTo>
                    <a:pt x="86466" y="112983"/>
                    <a:pt x="87117" y="112122"/>
                    <a:pt x="87457" y="111311"/>
                  </a:cubicBezTo>
                  <a:cubicBezTo>
                    <a:pt x="87919" y="110211"/>
                    <a:pt x="88553" y="109633"/>
                    <a:pt x="90011" y="109011"/>
                  </a:cubicBezTo>
                  <a:cubicBezTo>
                    <a:pt x="91708" y="108288"/>
                    <a:pt x="91952" y="108050"/>
                    <a:pt x="91847" y="107044"/>
                  </a:cubicBezTo>
                  <a:cubicBezTo>
                    <a:pt x="91735" y="106038"/>
                    <a:pt x="91913" y="105833"/>
                    <a:pt x="93366" y="105416"/>
                  </a:cubicBezTo>
                  <a:cubicBezTo>
                    <a:pt x="94423" y="105116"/>
                    <a:pt x="95163" y="104605"/>
                    <a:pt x="95385" y="104011"/>
                  </a:cubicBezTo>
                  <a:cubicBezTo>
                    <a:pt x="95574" y="103494"/>
                    <a:pt x="96003" y="102977"/>
                    <a:pt x="96348" y="102850"/>
                  </a:cubicBezTo>
                  <a:cubicBezTo>
                    <a:pt x="96687" y="102716"/>
                    <a:pt x="97372" y="101955"/>
                    <a:pt x="97844" y="101150"/>
                  </a:cubicBezTo>
                  <a:cubicBezTo>
                    <a:pt x="98340" y="100311"/>
                    <a:pt x="99269" y="99488"/>
                    <a:pt x="100020" y="99227"/>
                  </a:cubicBezTo>
                  <a:cubicBezTo>
                    <a:pt x="100999" y="98888"/>
                    <a:pt x="101272" y="98572"/>
                    <a:pt x="101116" y="97977"/>
                  </a:cubicBezTo>
                  <a:cubicBezTo>
                    <a:pt x="100882" y="97094"/>
                    <a:pt x="102223" y="95922"/>
                    <a:pt x="103464" y="95922"/>
                  </a:cubicBezTo>
                  <a:cubicBezTo>
                    <a:pt x="103881" y="95922"/>
                    <a:pt x="104204" y="95644"/>
                    <a:pt x="104204" y="95300"/>
                  </a:cubicBezTo>
                  <a:cubicBezTo>
                    <a:pt x="104204" y="94955"/>
                    <a:pt x="104705" y="94344"/>
                    <a:pt x="105300" y="93961"/>
                  </a:cubicBezTo>
                  <a:cubicBezTo>
                    <a:pt x="105895" y="93572"/>
                    <a:pt x="106663" y="92722"/>
                    <a:pt x="107002" y="92061"/>
                  </a:cubicBezTo>
                  <a:cubicBezTo>
                    <a:pt x="107347" y="91400"/>
                    <a:pt x="108099" y="90733"/>
                    <a:pt x="108683" y="90588"/>
                  </a:cubicBezTo>
                  <a:cubicBezTo>
                    <a:pt x="109484" y="90388"/>
                    <a:pt x="109679" y="90127"/>
                    <a:pt x="109489" y="89538"/>
                  </a:cubicBezTo>
                  <a:cubicBezTo>
                    <a:pt x="109311" y="88972"/>
                    <a:pt x="109595" y="88533"/>
                    <a:pt x="110474" y="87994"/>
                  </a:cubicBezTo>
                  <a:cubicBezTo>
                    <a:pt x="113373" y="86222"/>
                    <a:pt x="114497" y="84877"/>
                    <a:pt x="115487" y="82055"/>
                  </a:cubicBezTo>
                  <a:cubicBezTo>
                    <a:pt x="116033" y="80500"/>
                    <a:pt x="116494" y="78927"/>
                    <a:pt x="116494" y="78550"/>
                  </a:cubicBezTo>
                  <a:cubicBezTo>
                    <a:pt x="116500" y="77511"/>
                    <a:pt x="115660" y="76094"/>
                    <a:pt x="112984" y="72605"/>
                  </a:cubicBezTo>
                  <a:cubicBezTo>
                    <a:pt x="111648" y="70872"/>
                    <a:pt x="110563" y="69350"/>
                    <a:pt x="110563" y="69233"/>
                  </a:cubicBezTo>
                  <a:cubicBezTo>
                    <a:pt x="110563" y="69122"/>
                    <a:pt x="111760" y="68166"/>
                    <a:pt x="113228" y="67088"/>
                  </a:cubicBezTo>
                  <a:cubicBezTo>
                    <a:pt x="115771" y="65227"/>
                    <a:pt x="115955" y="64983"/>
                    <a:pt x="116900" y="61977"/>
                  </a:cubicBezTo>
                  <a:cubicBezTo>
                    <a:pt x="117863" y="58922"/>
                    <a:pt x="117863" y="58750"/>
                    <a:pt x="117168" y="57016"/>
                  </a:cubicBezTo>
                  <a:cubicBezTo>
                    <a:pt x="116772" y="56033"/>
                    <a:pt x="115326" y="53861"/>
                    <a:pt x="113946" y="52172"/>
                  </a:cubicBezTo>
                  <a:lnTo>
                    <a:pt x="111437" y="49088"/>
                  </a:lnTo>
                  <a:lnTo>
                    <a:pt x="114280" y="46766"/>
                  </a:lnTo>
                  <a:cubicBezTo>
                    <a:pt x="116811" y="44694"/>
                    <a:pt x="117240" y="44116"/>
                    <a:pt x="118086" y="41677"/>
                  </a:cubicBezTo>
                  <a:cubicBezTo>
                    <a:pt x="118609" y="40161"/>
                    <a:pt x="119031" y="38588"/>
                    <a:pt x="119026" y="38166"/>
                  </a:cubicBezTo>
                  <a:cubicBezTo>
                    <a:pt x="119009" y="36744"/>
                    <a:pt x="117401" y="33838"/>
                    <a:pt x="114975" y="30844"/>
                  </a:cubicBezTo>
                  <a:cubicBezTo>
                    <a:pt x="113646" y="29205"/>
                    <a:pt x="112644" y="27800"/>
                    <a:pt x="112733" y="27716"/>
                  </a:cubicBezTo>
                  <a:cubicBezTo>
                    <a:pt x="112828" y="27633"/>
                    <a:pt x="114002" y="26627"/>
                    <a:pt x="115354" y="25483"/>
                  </a:cubicBezTo>
                  <a:cubicBezTo>
                    <a:pt x="117574" y="23605"/>
                    <a:pt x="117952" y="23044"/>
                    <a:pt x="119048" y="19922"/>
                  </a:cubicBezTo>
                  <a:cubicBezTo>
                    <a:pt x="120077" y="16988"/>
                    <a:pt x="120178" y="16255"/>
                    <a:pt x="119788" y="15144"/>
                  </a:cubicBezTo>
                  <a:lnTo>
                    <a:pt x="119343" y="13822"/>
                  </a:lnTo>
                  <a:lnTo>
                    <a:pt x="118514" y="16011"/>
                  </a:lnTo>
                  <a:cubicBezTo>
                    <a:pt x="117568" y="18538"/>
                    <a:pt x="116589" y="19133"/>
                    <a:pt x="113562" y="18938"/>
                  </a:cubicBezTo>
                  <a:cubicBezTo>
                    <a:pt x="111882" y="18827"/>
                    <a:pt x="111543" y="18627"/>
                    <a:pt x="110986" y="17488"/>
                  </a:cubicBezTo>
                  <a:cubicBezTo>
                    <a:pt x="110636" y="16766"/>
                    <a:pt x="109317" y="14905"/>
                    <a:pt x="108054" y="13333"/>
                  </a:cubicBezTo>
                  <a:lnTo>
                    <a:pt x="105751" y="10472"/>
                  </a:lnTo>
                  <a:lnTo>
                    <a:pt x="106468" y="8555"/>
                  </a:lnTo>
                  <a:cubicBezTo>
                    <a:pt x="106858" y="7500"/>
                    <a:pt x="107130" y="6600"/>
                    <a:pt x="107069" y="6566"/>
                  </a:cubicBezTo>
                  <a:cubicBezTo>
                    <a:pt x="104677" y="5272"/>
                    <a:pt x="104438" y="5333"/>
                    <a:pt x="101856" y="7705"/>
                  </a:cubicBezTo>
                  <a:cubicBezTo>
                    <a:pt x="101133" y="8366"/>
                    <a:pt x="99859" y="9022"/>
                    <a:pt x="99030" y="9155"/>
                  </a:cubicBezTo>
                  <a:cubicBezTo>
                    <a:pt x="97600" y="9388"/>
                    <a:pt x="97449" y="9272"/>
                    <a:pt x="95719" y="6988"/>
                  </a:cubicBezTo>
                  <a:cubicBezTo>
                    <a:pt x="93137" y="3583"/>
                    <a:pt x="91518" y="2861"/>
                    <a:pt x="87279" y="3216"/>
                  </a:cubicBezTo>
                  <a:cubicBezTo>
                    <a:pt x="84113" y="3477"/>
                    <a:pt x="83818" y="3600"/>
                    <a:pt x="82216" y="5138"/>
                  </a:cubicBezTo>
                  <a:cubicBezTo>
                    <a:pt x="79595" y="7650"/>
                    <a:pt x="78410" y="7450"/>
                    <a:pt x="75144" y="3955"/>
                  </a:cubicBezTo>
                  <a:lnTo>
                    <a:pt x="72524" y="1138"/>
                  </a:lnTo>
                  <a:lnTo>
                    <a:pt x="68623" y="1361"/>
                  </a:lnTo>
                  <a:cubicBezTo>
                    <a:pt x="64773" y="1583"/>
                    <a:pt x="64729" y="1611"/>
                    <a:pt x="63477" y="3127"/>
                  </a:cubicBezTo>
                  <a:cubicBezTo>
                    <a:pt x="62381" y="4450"/>
                    <a:pt x="61969" y="4644"/>
                    <a:pt x="60389" y="4644"/>
                  </a:cubicBezTo>
                  <a:cubicBezTo>
                    <a:pt x="58698" y="4644"/>
                    <a:pt x="58419" y="4472"/>
                    <a:pt x="56578" y="2322"/>
                  </a:cubicBezTo>
                  <a:lnTo>
                    <a:pt x="54586" y="0"/>
                  </a:lnTo>
                  <a:lnTo>
                    <a:pt x="50892" y="0"/>
                  </a:lnTo>
                  <a:lnTo>
                    <a:pt x="47197" y="0"/>
                  </a:lnTo>
                  <a:close/>
                </a:path>
              </a:pathLst>
            </a:custGeom>
            <a:noFill/>
            <a:ln>
              <a:noFill/>
            </a:ln>
          </p:spPr>
        </p:pic>
        <p:pic>
          <p:nvPicPr>
            <p:cNvPr id="1311" name="Google Shape;1311;p56"/>
            <p:cNvPicPr preferRelativeResize="0"/>
            <p:nvPr/>
          </p:nvPicPr>
          <p:blipFill rotWithShape="1">
            <a:blip r:embed="rId6">
              <a:alphaModFix/>
            </a:blip>
            <a:srcRect b="6883" l="1348" r="5429" t="4500"/>
            <a:stretch/>
          </p:blipFill>
          <p:spPr>
            <a:xfrm>
              <a:off x="1409563" y="490419"/>
              <a:ext cx="2396210" cy="2277851"/>
            </a:xfrm>
            <a:custGeom>
              <a:rect b="b" l="l" r="r" t="t"/>
              <a:pathLst>
                <a:path extrusionOk="0" h="120000" w="120000">
                  <a:moveTo>
                    <a:pt x="46800" y="5"/>
                  </a:moveTo>
                  <a:cubicBezTo>
                    <a:pt x="46633" y="-27"/>
                    <a:pt x="46416" y="77"/>
                    <a:pt x="46166" y="317"/>
                  </a:cubicBezTo>
                  <a:cubicBezTo>
                    <a:pt x="45976" y="494"/>
                    <a:pt x="44913" y="956"/>
                    <a:pt x="43822" y="1340"/>
                  </a:cubicBezTo>
                  <a:cubicBezTo>
                    <a:pt x="39385" y="2897"/>
                    <a:pt x="30389" y="7602"/>
                    <a:pt x="30784" y="8158"/>
                  </a:cubicBezTo>
                  <a:cubicBezTo>
                    <a:pt x="30935" y="8370"/>
                    <a:pt x="31274" y="9137"/>
                    <a:pt x="31536" y="9871"/>
                  </a:cubicBezTo>
                  <a:cubicBezTo>
                    <a:pt x="32427" y="12324"/>
                    <a:pt x="35188" y="18786"/>
                    <a:pt x="36485" y="21456"/>
                  </a:cubicBezTo>
                  <a:cubicBezTo>
                    <a:pt x="37693" y="23931"/>
                    <a:pt x="37754" y="24259"/>
                    <a:pt x="37543" y="26600"/>
                  </a:cubicBezTo>
                  <a:cubicBezTo>
                    <a:pt x="37281" y="29397"/>
                    <a:pt x="36663" y="31583"/>
                    <a:pt x="35811" y="32595"/>
                  </a:cubicBezTo>
                  <a:cubicBezTo>
                    <a:pt x="34915" y="33669"/>
                    <a:pt x="32705" y="39547"/>
                    <a:pt x="32455" y="41544"/>
                  </a:cubicBezTo>
                  <a:cubicBezTo>
                    <a:pt x="32198" y="43524"/>
                    <a:pt x="31697" y="44002"/>
                    <a:pt x="29671" y="44224"/>
                  </a:cubicBezTo>
                  <a:cubicBezTo>
                    <a:pt x="28986" y="44297"/>
                    <a:pt x="28240" y="44486"/>
                    <a:pt x="28001" y="44641"/>
                  </a:cubicBezTo>
                  <a:cubicBezTo>
                    <a:pt x="27389" y="45036"/>
                    <a:pt x="26826" y="44580"/>
                    <a:pt x="26826" y="43702"/>
                  </a:cubicBezTo>
                  <a:cubicBezTo>
                    <a:pt x="26826" y="43296"/>
                    <a:pt x="26648" y="42967"/>
                    <a:pt x="26431" y="42967"/>
                  </a:cubicBezTo>
                  <a:cubicBezTo>
                    <a:pt x="26208" y="42967"/>
                    <a:pt x="25034" y="42239"/>
                    <a:pt x="23809" y="41338"/>
                  </a:cubicBezTo>
                  <a:lnTo>
                    <a:pt x="21560" y="39686"/>
                  </a:lnTo>
                  <a:lnTo>
                    <a:pt x="19951" y="40565"/>
                  </a:lnTo>
                  <a:cubicBezTo>
                    <a:pt x="19061" y="41043"/>
                    <a:pt x="18059" y="41438"/>
                    <a:pt x="17724" y="41444"/>
                  </a:cubicBezTo>
                  <a:cubicBezTo>
                    <a:pt x="17390" y="41449"/>
                    <a:pt x="17017" y="41594"/>
                    <a:pt x="16912" y="41777"/>
                  </a:cubicBezTo>
                  <a:cubicBezTo>
                    <a:pt x="16800" y="41961"/>
                    <a:pt x="15370" y="42723"/>
                    <a:pt x="13711" y="43468"/>
                  </a:cubicBezTo>
                  <a:cubicBezTo>
                    <a:pt x="7999" y="46049"/>
                    <a:pt x="4904" y="47739"/>
                    <a:pt x="5043" y="48173"/>
                  </a:cubicBezTo>
                  <a:cubicBezTo>
                    <a:pt x="5121" y="48412"/>
                    <a:pt x="5038" y="49730"/>
                    <a:pt x="4865" y="51098"/>
                  </a:cubicBezTo>
                  <a:cubicBezTo>
                    <a:pt x="4559" y="53518"/>
                    <a:pt x="4581" y="53679"/>
                    <a:pt x="5917" y="56560"/>
                  </a:cubicBezTo>
                  <a:cubicBezTo>
                    <a:pt x="6680" y="58189"/>
                    <a:pt x="7309" y="59735"/>
                    <a:pt x="7309" y="59986"/>
                  </a:cubicBezTo>
                  <a:cubicBezTo>
                    <a:pt x="7309" y="60241"/>
                    <a:pt x="7676" y="60659"/>
                    <a:pt x="8127" y="60909"/>
                  </a:cubicBezTo>
                  <a:cubicBezTo>
                    <a:pt x="8573" y="61159"/>
                    <a:pt x="9747" y="61993"/>
                    <a:pt x="10749" y="62789"/>
                  </a:cubicBezTo>
                  <a:lnTo>
                    <a:pt x="12575" y="64229"/>
                  </a:lnTo>
                  <a:lnTo>
                    <a:pt x="14902" y="63334"/>
                  </a:lnTo>
                  <a:cubicBezTo>
                    <a:pt x="17218" y="62438"/>
                    <a:pt x="20252" y="61076"/>
                    <a:pt x="23013" y="59674"/>
                  </a:cubicBezTo>
                  <a:cubicBezTo>
                    <a:pt x="24650" y="58840"/>
                    <a:pt x="25162" y="59101"/>
                    <a:pt x="25535" y="61031"/>
                  </a:cubicBezTo>
                  <a:cubicBezTo>
                    <a:pt x="25719" y="61965"/>
                    <a:pt x="25501" y="62527"/>
                    <a:pt x="24344" y="64129"/>
                  </a:cubicBezTo>
                  <a:cubicBezTo>
                    <a:pt x="23453" y="65358"/>
                    <a:pt x="22835" y="66693"/>
                    <a:pt x="22673" y="67744"/>
                  </a:cubicBezTo>
                  <a:cubicBezTo>
                    <a:pt x="22334" y="69946"/>
                    <a:pt x="21454" y="71882"/>
                    <a:pt x="20647" y="72199"/>
                  </a:cubicBezTo>
                  <a:cubicBezTo>
                    <a:pt x="20285" y="72338"/>
                    <a:pt x="18960" y="73995"/>
                    <a:pt x="17702" y="75875"/>
                  </a:cubicBezTo>
                  <a:cubicBezTo>
                    <a:pt x="15943" y="78516"/>
                    <a:pt x="15058" y="79484"/>
                    <a:pt x="13811" y="80140"/>
                  </a:cubicBezTo>
                  <a:cubicBezTo>
                    <a:pt x="12920" y="80608"/>
                    <a:pt x="10727" y="81764"/>
                    <a:pt x="8940" y="82693"/>
                  </a:cubicBezTo>
                  <a:cubicBezTo>
                    <a:pt x="7147" y="83622"/>
                    <a:pt x="4748" y="84862"/>
                    <a:pt x="3612" y="85452"/>
                  </a:cubicBezTo>
                  <a:cubicBezTo>
                    <a:pt x="2482" y="86041"/>
                    <a:pt x="1558" y="86720"/>
                    <a:pt x="1547" y="86959"/>
                  </a:cubicBezTo>
                  <a:cubicBezTo>
                    <a:pt x="1536" y="87192"/>
                    <a:pt x="1269" y="87598"/>
                    <a:pt x="968" y="87854"/>
                  </a:cubicBezTo>
                  <a:cubicBezTo>
                    <a:pt x="656" y="88132"/>
                    <a:pt x="423" y="88994"/>
                    <a:pt x="411" y="89906"/>
                  </a:cubicBezTo>
                  <a:cubicBezTo>
                    <a:pt x="406" y="90768"/>
                    <a:pt x="278" y="92198"/>
                    <a:pt x="116" y="93082"/>
                  </a:cubicBezTo>
                  <a:cubicBezTo>
                    <a:pt x="-155" y="94556"/>
                    <a:pt x="-33" y="94973"/>
                    <a:pt x="1564" y="98204"/>
                  </a:cubicBezTo>
                  <a:cubicBezTo>
                    <a:pt x="2527" y="100145"/>
                    <a:pt x="3306" y="102041"/>
                    <a:pt x="3317" y="102409"/>
                  </a:cubicBezTo>
                  <a:cubicBezTo>
                    <a:pt x="3323" y="102776"/>
                    <a:pt x="3496" y="103076"/>
                    <a:pt x="3713" y="103076"/>
                  </a:cubicBezTo>
                  <a:cubicBezTo>
                    <a:pt x="3930" y="103076"/>
                    <a:pt x="5282" y="104094"/>
                    <a:pt x="6713" y="105334"/>
                  </a:cubicBezTo>
                  <a:lnTo>
                    <a:pt x="9318" y="107592"/>
                  </a:lnTo>
                  <a:lnTo>
                    <a:pt x="11840" y="107114"/>
                  </a:lnTo>
                  <a:cubicBezTo>
                    <a:pt x="13232" y="106852"/>
                    <a:pt x="15453" y="106118"/>
                    <a:pt x="16789" y="105462"/>
                  </a:cubicBezTo>
                  <a:cubicBezTo>
                    <a:pt x="18131" y="104806"/>
                    <a:pt x="19834" y="104055"/>
                    <a:pt x="20586" y="103788"/>
                  </a:cubicBezTo>
                  <a:cubicBezTo>
                    <a:pt x="21337" y="103521"/>
                    <a:pt x="22278" y="103009"/>
                    <a:pt x="22673" y="102659"/>
                  </a:cubicBezTo>
                  <a:cubicBezTo>
                    <a:pt x="24366" y="101174"/>
                    <a:pt x="27539" y="99216"/>
                    <a:pt x="27879" y="99439"/>
                  </a:cubicBezTo>
                  <a:cubicBezTo>
                    <a:pt x="28251" y="99683"/>
                    <a:pt x="28118" y="101224"/>
                    <a:pt x="27561" y="103098"/>
                  </a:cubicBezTo>
                  <a:cubicBezTo>
                    <a:pt x="27333" y="103882"/>
                    <a:pt x="27606" y="104783"/>
                    <a:pt x="28875" y="107447"/>
                  </a:cubicBezTo>
                  <a:cubicBezTo>
                    <a:pt x="30278" y="110389"/>
                    <a:pt x="30784" y="111057"/>
                    <a:pt x="32989" y="112864"/>
                  </a:cubicBezTo>
                  <a:cubicBezTo>
                    <a:pt x="34375" y="113993"/>
                    <a:pt x="35650" y="114827"/>
                    <a:pt x="35811" y="114722"/>
                  </a:cubicBezTo>
                  <a:cubicBezTo>
                    <a:pt x="35973" y="114616"/>
                    <a:pt x="36902" y="114483"/>
                    <a:pt x="37877" y="114432"/>
                  </a:cubicBezTo>
                  <a:cubicBezTo>
                    <a:pt x="38879" y="114377"/>
                    <a:pt x="40538" y="113904"/>
                    <a:pt x="41657" y="113342"/>
                  </a:cubicBezTo>
                  <a:cubicBezTo>
                    <a:pt x="42753" y="112792"/>
                    <a:pt x="44217" y="112108"/>
                    <a:pt x="44913" y="111819"/>
                  </a:cubicBezTo>
                  <a:cubicBezTo>
                    <a:pt x="46043" y="111346"/>
                    <a:pt x="49138" y="108999"/>
                    <a:pt x="50758" y="107403"/>
                  </a:cubicBezTo>
                  <a:cubicBezTo>
                    <a:pt x="51087" y="107086"/>
                    <a:pt x="52289" y="106713"/>
                    <a:pt x="53442" y="106591"/>
                  </a:cubicBezTo>
                  <a:cubicBezTo>
                    <a:pt x="55268" y="106391"/>
                    <a:pt x="55830" y="106129"/>
                    <a:pt x="57734" y="104500"/>
                  </a:cubicBezTo>
                  <a:cubicBezTo>
                    <a:pt x="58936" y="103465"/>
                    <a:pt x="60289" y="102442"/>
                    <a:pt x="60734" y="102219"/>
                  </a:cubicBezTo>
                  <a:cubicBezTo>
                    <a:pt x="61185" y="101997"/>
                    <a:pt x="61553" y="101669"/>
                    <a:pt x="61553" y="101491"/>
                  </a:cubicBezTo>
                  <a:cubicBezTo>
                    <a:pt x="61553" y="100851"/>
                    <a:pt x="63479" y="98098"/>
                    <a:pt x="63718" y="98393"/>
                  </a:cubicBezTo>
                  <a:cubicBezTo>
                    <a:pt x="63852" y="98560"/>
                    <a:pt x="64587" y="100234"/>
                    <a:pt x="65366" y="102114"/>
                  </a:cubicBezTo>
                  <a:cubicBezTo>
                    <a:pt x="66145" y="103999"/>
                    <a:pt x="66914" y="105595"/>
                    <a:pt x="67075" y="105668"/>
                  </a:cubicBezTo>
                  <a:cubicBezTo>
                    <a:pt x="67236" y="105745"/>
                    <a:pt x="68662" y="106824"/>
                    <a:pt x="70237" y="108053"/>
                  </a:cubicBezTo>
                  <a:cubicBezTo>
                    <a:pt x="72002" y="109433"/>
                    <a:pt x="73310" y="110200"/>
                    <a:pt x="73655" y="110061"/>
                  </a:cubicBezTo>
                  <a:cubicBezTo>
                    <a:pt x="74201" y="109839"/>
                    <a:pt x="74384" y="110195"/>
                    <a:pt x="77947" y="118359"/>
                  </a:cubicBezTo>
                  <a:cubicBezTo>
                    <a:pt x="78560" y="119760"/>
                    <a:pt x="78866" y="120100"/>
                    <a:pt x="79439" y="119972"/>
                  </a:cubicBezTo>
                  <a:cubicBezTo>
                    <a:pt x="79834" y="119883"/>
                    <a:pt x="80987" y="119738"/>
                    <a:pt x="81983" y="119655"/>
                  </a:cubicBezTo>
                  <a:cubicBezTo>
                    <a:pt x="82974" y="119577"/>
                    <a:pt x="84188" y="119332"/>
                    <a:pt x="84683" y="119115"/>
                  </a:cubicBezTo>
                  <a:cubicBezTo>
                    <a:pt x="89287" y="117102"/>
                    <a:pt x="90645" y="116307"/>
                    <a:pt x="92276" y="114699"/>
                  </a:cubicBezTo>
                  <a:lnTo>
                    <a:pt x="94147" y="112881"/>
                  </a:lnTo>
                  <a:lnTo>
                    <a:pt x="93568" y="111629"/>
                  </a:lnTo>
                  <a:cubicBezTo>
                    <a:pt x="93256" y="110940"/>
                    <a:pt x="93011" y="110250"/>
                    <a:pt x="93011" y="110100"/>
                  </a:cubicBezTo>
                  <a:cubicBezTo>
                    <a:pt x="93011" y="109955"/>
                    <a:pt x="92438" y="108571"/>
                    <a:pt x="91742" y="107030"/>
                  </a:cubicBezTo>
                  <a:cubicBezTo>
                    <a:pt x="91046" y="105484"/>
                    <a:pt x="90467" y="103994"/>
                    <a:pt x="90467" y="103682"/>
                  </a:cubicBezTo>
                  <a:cubicBezTo>
                    <a:pt x="90467" y="103376"/>
                    <a:pt x="90283" y="102998"/>
                    <a:pt x="90050" y="102848"/>
                  </a:cubicBezTo>
                  <a:cubicBezTo>
                    <a:pt x="89749" y="102653"/>
                    <a:pt x="89782" y="102459"/>
                    <a:pt x="90150" y="102158"/>
                  </a:cubicBezTo>
                  <a:cubicBezTo>
                    <a:pt x="90456" y="101908"/>
                    <a:pt x="90712" y="100829"/>
                    <a:pt x="90784" y="99461"/>
                  </a:cubicBezTo>
                  <a:cubicBezTo>
                    <a:pt x="90857" y="98204"/>
                    <a:pt x="91029" y="96430"/>
                    <a:pt x="91185" y="95529"/>
                  </a:cubicBezTo>
                  <a:cubicBezTo>
                    <a:pt x="91430" y="94128"/>
                    <a:pt x="91319" y="93555"/>
                    <a:pt x="90411" y="91580"/>
                  </a:cubicBezTo>
                  <a:cubicBezTo>
                    <a:pt x="89721" y="90084"/>
                    <a:pt x="89465" y="89139"/>
                    <a:pt x="89693" y="88900"/>
                  </a:cubicBezTo>
                  <a:cubicBezTo>
                    <a:pt x="90033" y="88544"/>
                    <a:pt x="92883" y="89300"/>
                    <a:pt x="94681" y="90218"/>
                  </a:cubicBezTo>
                  <a:cubicBezTo>
                    <a:pt x="95138" y="90451"/>
                    <a:pt x="95672" y="90474"/>
                    <a:pt x="95956" y="90285"/>
                  </a:cubicBezTo>
                  <a:cubicBezTo>
                    <a:pt x="96223" y="90101"/>
                    <a:pt x="97532" y="89595"/>
                    <a:pt x="98856" y="89172"/>
                  </a:cubicBezTo>
                  <a:cubicBezTo>
                    <a:pt x="100916" y="88522"/>
                    <a:pt x="101640" y="88049"/>
                    <a:pt x="103828" y="85830"/>
                  </a:cubicBezTo>
                  <a:cubicBezTo>
                    <a:pt x="105236" y="84400"/>
                    <a:pt x="106388" y="83060"/>
                    <a:pt x="106388" y="82882"/>
                  </a:cubicBezTo>
                  <a:cubicBezTo>
                    <a:pt x="106388" y="82398"/>
                    <a:pt x="107647" y="81775"/>
                    <a:pt x="108615" y="81770"/>
                  </a:cubicBezTo>
                  <a:cubicBezTo>
                    <a:pt x="109077" y="81770"/>
                    <a:pt x="110803" y="81080"/>
                    <a:pt x="112451" y="80246"/>
                  </a:cubicBezTo>
                  <a:cubicBezTo>
                    <a:pt x="114099" y="79412"/>
                    <a:pt x="115607" y="78722"/>
                    <a:pt x="115791" y="78722"/>
                  </a:cubicBezTo>
                  <a:cubicBezTo>
                    <a:pt x="115975" y="78722"/>
                    <a:pt x="116804" y="78049"/>
                    <a:pt x="117661" y="77215"/>
                  </a:cubicBezTo>
                  <a:cubicBezTo>
                    <a:pt x="118513" y="76381"/>
                    <a:pt x="119326" y="75691"/>
                    <a:pt x="119448" y="75686"/>
                  </a:cubicBezTo>
                  <a:cubicBezTo>
                    <a:pt x="119571" y="75686"/>
                    <a:pt x="119693" y="74279"/>
                    <a:pt x="119727" y="72571"/>
                  </a:cubicBezTo>
                  <a:cubicBezTo>
                    <a:pt x="119760" y="70864"/>
                    <a:pt x="119883" y="69323"/>
                    <a:pt x="119983" y="69145"/>
                  </a:cubicBezTo>
                  <a:cubicBezTo>
                    <a:pt x="120089" y="68967"/>
                    <a:pt x="119777" y="67939"/>
                    <a:pt x="119287" y="66843"/>
                  </a:cubicBezTo>
                  <a:cubicBezTo>
                    <a:pt x="118803" y="65747"/>
                    <a:pt x="118207" y="64223"/>
                    <a:pt x="117956" y="63478"/>
                  </a:cubicBezTo>
                  <a:cubicBezTo>
                    <a:pt x="117522" y="62177"/>
                    <a:pt x="116632" y="61454"/>
                    <a:pt x="113030" y="59402"/>
                  </a:cubicBezTo>
                  <a:lnTo>
                    <a:pt x="112133" y="58879"/>
                  </a:lnTo>
                  <a:lnTo>
                    <a:pt x="113804" y="56832"/>
                  </a:lnTo>
                  <a:cubicBezTo>
                    <a:pt x="114722" y="55698"/>
                    <a:pt x="115401" y="54647"/>
                    <a:pt x="115312" y="54485"/>
                  </a:cubicBezTo>
                  <a:cubicBezTo>
                    <a:pt x="115223" y="54330"/>
                    <a:pt x="115279" y="52600"/>
                    <a:pt x="115435" y="50665"/>
                  </a:cubicBezTo>
                  <a:cubicBezTo>
                    <a:pt x="115691" y="47428"/>
                    <a:pt x="115652" y="47000"/>
                    <a:pt x="114895" y="45353"/>
                  </a:cubicBezTo>
                  <a:cubicBezTo>
                    <a:pt x="114444" y="44363"/>
                    <a:pt x="113781" y="42678"/>
                    <a:pt x="113425" y="41627"/>
                  </a:cubicBezTo>
                  <a:cubicBezTo>
                    <a:pt x="112852" y="39948"/>
                    <a:pt x="112479" y="39547"/>
                    <a:pt x="110185" y="37990"/>
                  </a:cubicBezTo>
                  <a:cubicBezTo>
                    <a:pt x="107763" y="36349"/>
                    <a:pt x="107379" y="36205"/>
                    <a:pt x="104384" y="35943"/>
                  </a:cubicBezTo>
                  <a:cubicBezTo>
                    <a:pt x="102614" y="35788"/>
                    <a:pt x="100794" y="35515"/>
                    <a:pt x="100348" y="35337"/>
                  </a:cubicBezTo>
                  <a:cubicBezTo>
                    <a:pt x="99864" y="35142"/>
                    <a:pt x="99463" y="35159"/>
                    <a:pt x="99335" y="35376"/>
                  </a:cubicBezTo>
                  <a:cubicBezTo>
                    <a:pt x="98973" y="35999"/>
                    <a:pt x="98289" y="35804"/>
                    <a:pt x="96134" y="34436"/>
                  </a:cubicBezTo>
                  <a:cubicBezTo>
                    <a:pt x="94414" y="33352"/>
                    <a:pt x="93512" y="33062"/>
                    <a:pt x="90784" y="32745"/>
                  </a:cubicBezTo>
                  <a:cubicBezTo>
                    <a:pt x="88981" y="32534"/>
                    <a:pt x="87333" y="32384"/>
                    <a:pt x="87133" y="32428"/>
                  </a:cubicBezTo>
                  <a:cubicBezTo>
                    <a:pt x="86214" y="32634"/>
                    <a:pt x="86565" y="31466"/>
                    <a:pt x="87828" y="30109"/>
                  </a:cubicBezTo>
                  <a:cubicBezTo>
                    <a:pt x="88714" y="29153"/>
                    <a:pt x="90233" y="28152"/>
                    <a:pt x="92098" y="27329"/>
                  </a:cubicBezTo>
                  <a:cubicBezTo>
                    <a:pt x="93690" y="26628"/>
                    <a:pt x="95778" y="25588"/>
                    <a:pt x="96730" y="25009"/>
                  </a:cubicBezTo>
                  <a:cubicBezTo>
                    <a:pt x="97682" y="24431"/>
                    <a:pt x="98600" y="23964"/>
                    <a:pt x="98756" y="23964"/>
                  </a:cubicBezTo>
                  <a:cubicBezTo>
                    <a:pt x="98918" y="23964"/>
                    <a:pt x="99062" y="23046"/>
                    <a:pt x="99096" y="21934"/>
                  </a:cubicBezTo>
                  <a:cubicBezTo>
                    <a:pt x="99129" y="20822"/>
                    <a:pt x="99313" y="19353"/>
                    <a:pt x="99491" y="18692"/>
                  </a:cubicBezTo>
                  <a:cubicBezTo>
                    <a:pt x="99753" y="17746"/>
                    <a:pt x="99641" y="17123"/>
                    <a:pt x="98996" y="15683"/>
                  </a:cubicBezTo>
                  <a:cubicBezTo>
                    <a:pt x="98545" y="14682"/>
                    <a:pt x="97893" y="13102"/>
                    <a:pt x="97526" y="12151"/>
                  </a:cubicBezTo>
                  <a:cubicBezTo>
                    <a:pt x="97030" y="10861"/>
                    <a:pt x="96301" y="9982"/>
                    <a:pt x="94681" y="8720"/>
                  </a:cubicBezTo>
                  <a:cubicBezTo>
                    <a:pt x="93490" y="7791"/>
                    <a:pt x="92393" y="6968"/>
                    <a:pt x="92237" y="6901"/>
                  </a:cubicBezTo>
                  <a:cubicBezTo>
                    <a:pt x="92087" y="6835"/>
                    <a:pt x="90929" y="7296"/>
                    <a:pt x="89677" y="7908"/>
                  </a:cubicBezTo>
                  <a:cubicBezTo>
                    <a:pt x="88419" y="8520"/>
                    <a:pt x="87043" y="9120"/>
                    <a:pt x="86615" y="9265"/>
                  </a:cubicBezTo>
                  <a:cubicBezTo>
                    <a:pt x="86181" y="9410"/>
                    <a:pt x="84666" y="10133"/>
                    <a:pt x="83252" y="10856"/>
                  </a:cubicBezTo>
                  <a:cubicBezTo>
                    <a:pt x="81844" y="11578"/>
                    <a:pt x="80575" y="12174"/>
                    <a:pt x="80430" y="12174"/>
                  </a:cubicBezTo>
                  <a:cubicBezTo>
                    <a:pt x="80291" y="12174"/>
                    <a:pt x="79283" y="12618"/>
                    <a:pt x="78187" y="13175"/>
                  </a:cubicBezTo>
                  <a:cubicBezTo>
                    <a:pt x="77090" y="13731"/>
                    <a:pt x="75910" y="14337"/>
                    <a:pt x="75565" y="14515"/>
                  </a:cubicBezTo>
                  <a:cubicBezTo>
                    <a:pt x="75219" y="14687"/>
                    <a:pt x="74028" y="14826"/>
                    <a:pt x="72920" y="14826"/>
                  </a:cubicBezTo>
                  <a:cubicBezTo>
                    <a:pt x="70989" y="14826"/>
                    <a:pt x="70810" y="14904"/>
                    <a:pt x="68489" y="17001"/>
                  </a:cubicBezTo>
                  <a:cubicBezTo>
                    <a:pt x="66529" y="18769"/>
                    <a:pt x="65828" y="19743"/>
                    <a:pt x="64809" y="22017"/>
                  </a:cubicBezTo>
                  <a:cubicBezTo>
                    <a:pt x="63362" y="25271"/>
                    <a:pt x="62371" y="26728"/>
                    <a:pt x="61848" y="26389"/>
                  </a:cubicBezTo>
                  <a:cubicBezTo>
                    <a:pt x="61380" y="26083"/>
                    <a:pt x="59376" y="21667"/>
                    <a:pt x="59365" y="20911"/>
                  </a:cubicBezTo>
                  <a:cubicBezTo>
                    <a:pt x="59359" y="20599"/>
                    <a:pt x="58719" y="20026"/>
                    <a:pt x="57951" y="19654"/>
                  </a:cubicBezTo>
                  <a:cubicBezTo>
                    <a:pt x="55128" y="18286"/>
                    <a:pt x="53804" y="16962"/>
                    <a:pt x="52902" y="14598"/>
                  </a:cubicBezTo>
                  <a:cubicBezTo>
                    <a:pt x="52434" y="13358"/>
                    <a:pt x="51510" y="11106"/>
                    <a:pt x="50836" y="9576"/>
                  </a:cubicBezTo>
                  <a:cubicBezTo>
                    <a:pt x="50163" y="8053"/>
                    <a:pt x="49606" y="6701"/>
                    <a:pt x="49606" y="6590"/>
                  </a:cubicBezTo>
                  <a:cubicBezTo>
                    <a:pt x="49606" y="6473"/>
                    <a:pt x="49049" y="5166"/>
                    <a:pt x="48354" y="3681"/>
                  </a:cubicBezTo>
                  <a:cubicBezTo>
                    <a:pt x="47658" y="2196"/>
                    <a:pt x="47079" y="756"/>
                    <a:pt x="47079" y="483"/>
                  </a:cubicBezTo>
                  <a:cubicBezTo>
                    <a:pt x="47079" y="200"/>
                    <a:pt x="46973" y="33"/>
                    <a:pt x="46800" y="5"/>
                  </a:cubicBezTo>
                  <a:close/>
                </a:path>
              </a:pathLst>
            </a:custGeom>
            <a:noFill/>
            <a:ln>
              <a:noFill/>
            </a:ln>
          </p:spPr>
        </p:pic>
      </p:grpSp>
      <p:grpSp>
        <p:nvGrpSpPr>
          <p:cNvPr id="1312" name="Google Shape;1312;p56"/>
          <p:cNvGrpSpPr/>
          <p:nvPr/>
        </p:nvGrpSpPr>
        <p:grpSpPr>
          <a:xfrm rot="1963403">
            <a:off x="7262833" y="8170152"/>
            <a:ext cx="1362480" cy="1607101"/>
            <a:chOff x="-1" y="-1"/>
            <a:chExt cx="1362478" cy="1607100"/>
          </a:xfrm>
        </p:grpSpPr>
        <p:sp>
          <p:nvSpPr>
            <p:cNvPr id="1313" name="Google Shape;1313;p56"/>
            <p:cNvSpPr/>
            <p:nvPr/>
          </p:nvSpPr>
          <p:spPr>
            <a:xfrm>
              <a:off x="502587" y="-1"/>
              <a:ext cx="623855" cy="579392"/>
            </a:xfrm>
            <a:custGeom>
              <a:rect b="b" l="l" r="r" t="t"/>
              <a:pathLst>
                <a:path extrusionOk="0" h="120000" w="120000">
                  <a:moveTo>
                    <a:pt x="66609" y="120000"/>
                  </a:moveTo>
                  <a:cubicBezTo>
                    <a:pt x="-37396" y="13956"/>
                    <a:pt x="-19601" y="-21802"/>
                    <a:pt x="120000" y="12716"/>
                  </a:cubicBezTo>
                </a:path>
              </a:pathLst>
            </a:custGeom>
            <a:noFill/>
            <a:ln cap="flat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 Light"/>
                <a:buNone/>
              </a:pPr>
              <a:r>
                <a:t/>
              </a:r>
              <a:endPara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1314" name="Google Shape;1314;p56"/>
            <p:cNvSpPr/>
            <p:nvPr/>
          </p:nvSpPr>
          <p:spPr>
            <a:xfrm>
              <a:off x="537994" y="566134"/>
              <a:ext cx="824483" cy="615179"/>
            </a:xfrm>
            <a:custGeom>
              <a:rect b="b" l="l" r="r" t="t"/>
              <a:pathLst>
                <a:path extrusionOk="0" h="120000" w="120000">
                  <a:moveTo>
                    <a:pt x="0" y="108614"/>
                  </a:moveTo>
                  <a:cubicBezTo>
                    <a:pt x="144334" y="140846"/>
                    <a:pt x="158464" y="104643"/>
                    <a:pt x="42396" y="0"/>
                  </a:cubicBezTo>
                </a:path>
              </a:pathLst>
            </a:custGeom>
            <a:noFill/>
            <a:ln cap="flat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 Light"/>
                <a:buNone/>
              </a:pPr>
              <a:r>
                <a:t/>
              </a:r>
              <a:endPara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1315" name="Google Shape;1315;p56"/>
            <p:cNvSpPr/>
            <p:nvPr/>
          </p:nvSpPr>
          <p:spPr>
            <a:xfrm>
              <a:off x="-1" y="1122853"/>
              <a:ext cx="575303" cy="484246"/>
            </a:xfrm>
            <a:custGeom>
              <a:rect b="b" l="l" r="r" t="t"/>
              <a:pathLst>
                <a:path extrusionOk="0" h="120000" w="120000">
                  <a:moveTo>
                    <a:pt x="100280" y="120000"/>
                  </a:moveTo>
                  <a:cubicBezTo>
                    <a:pt x="-39704" y="32182"/>
                    <a:pt x="-33131" y="-7433"/>
                    <a:pt x="120000" y="1144"/>
                  </a:cubicBezTo>
                </a:path>
              </a:pathLst>
            </a:custGeom>
            <a:noFill/>
            <a:ln cap="flat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 Light"/>
                <a:buNone/>
              </a:pPr>
              <a:r>
                <a:t/>
              </a:r>
              <a:endPara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</p:grpSp>
      <p:sp>
        <p:nvSpPr>
          <p:cNvPr id="1316" name="Google Shape;1316;p56"/>
          <p:cNvSpPr/>
          <p:nvPr/>
        </p:nvSpPr>
        <p:spPr>
          <a:xfrm>
            <a:off x="7659376" y="8559331"/>
            <a:ext cx="368504" cy="6477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Helvetica Neue Light"/>
              <a:buNone/>
            </a:pPr>
            <a:r>
              <a:rPr b="0" i="0" lang="en-US" sz="3600" u="none" cap="none" strike="noStrike">
                <a:solidFill>
                  <a:schemeClr val="accen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3</a:t>
            </a:r>
            <a:endParaRPr/>
          </a:p>
        </p:txBody>
      </p:sp>
      <p:grpSp>
        <p:nvGrpSpPr>
          <p:cNvPr id="1317" name="Google Shape;1317;p56"/>
          <p:cNvGrpSpPr/>
          <p:nvPr/>
        </p:nvGrpSpPr>
        <p:grpSpPr>
          <a:xfrm rot="9287880">
            <a:off x="11775231" y="7977128"/>
            <a:ext cx="903345" cy="1249514"/>
            <a:chOff x="0" y="0"/>
            <a:chExt cx="903343" cy="1249513"/>
          </a:xfrm>
        </p:grpSpPr>
        <p:grpSp>
          <p:nvGrpSpPr>
            <p:cNvPr id="1318" name="Google Shape;1318;p56"/>
            <p:cNvGrpSpPr/>
            <p:nvPr/>
          </p:nvGrpSpPr>
          <p:grpSpPr>
            <a:xfrm>
              <a:off x="174981" y="139342"/>
              <a:ext cx="689017" cy="1110171"/>
              <a:chOff x="0" y="-1"/>
              <a:chExt cx="689016" cy="1110170"/>
            </a:xfrm>
          </p:grpSpPr>
          <p:cxnSp>
            <p:nvCxnSpPr>
              <p:cNvPr id="1319" name="Google Shape;1319;p56"/>
              <p:cNvCxnSpPr/>
              <p:nvPr/>
            </p:nvCxnSpPr>
            <p:spPr>
              <a:xfrm flipH="1" rot="10800000">
                <a:off x="394216" y="682575"/>
                <a:ext cx="180619" cy="427594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1320" name="Google Shape;1320;p56"/>
              <p:cNvCxnSpPr/>
              <p:nvPr/>
            </p:nvCxnSpPr>
            <p:spPr>
              <a:xfrm flipH="1" rot="10800000">
                <a:off x="348575" y="47575"/>
                <a:ext cx="271900" cy="376794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1321" name="Google Shape;1321;p56"/>
              <p:cNvCxnSpPr/>
              <p:nvPr/>
            </p:nvCxnSpPr>
            <p:spPr>
              <a:xfrm rot="10800000">
                <a:off x="351235" y="416868"/>
                <a:ext cx="266581" cy="266581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1322" name="Google Shape;1322;p56"/>
              <p:cNvCxnSpPr/>
              <p:nvPr/>
            </p:nvCxnSpPr>
            <p:spPr>
              <a:xfrm rot="10800000">
                <a:off x="592534" y="670868"/>
                <a:ext cx="96482" cy="403433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1323" name="Google Shape;1323;p56"/>
              <p:cNvCxnSpPr/>
              <p:nvPr/>
            </p:nvCxnSpPr>
            <p:spPr>
              <a:xfrm flipH="1" rot="10800000">
                <a:off x="348575" y="0"/>
                <a:ext cx="1" cy="471944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1324" name="Google Shape;1324;p56"/>
              <p:cNvCxnSpPr/>
              <p:nvPr/>
            </p:nvCxnSpPr>
            <p:spPr>
              <a:xfrm rot="10800000">
                <a:off x="187960" y="-1"/>
                <a:ext cx="160616" cy="471945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1325" name="Google Shape;1325;p56"/>
              <p:cNvCxnSpPr/>
              <p:nvPr/>
            </p:nvCxnSpPr>
            <p:spPr>
              <a:xfrm rot="10800000">
                <a:off x="0" y="114300"/>
                <a:ext cx="326908" cy="326908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1326" name="Google Shape;1326;p56"/>
              <p:cNvCxnSpPr/>
              <p:nvPr/>
            </p:nvCxnSpPr>
            <p:spPr>
              <a:xfrm flipH="1">
                <a:off x="12699" y="415807"/>
                <a:ext cx="301509" cy="1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</p:grpSp>
        <p:sp>
          <p:nvSpPr>
            <p:cNvPr id="1327" name="Google Shape;1327;p56"/>
            <p:cNvSpPr/>
            <p:nvPr/>
          </p:nvSpPr>
          <p:spPr>
            <a:xfrm>
              <a:off x="0" y="489813"/>
              <a:ext cx="132557" cy="132557"/>
            </a:xfrm>
            <a:prstGeom prst="ellipse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  <a:effectLst>
              <a:outerShdw blurRad="38100" rotWithShape="0" dir="5400000" dist="25400">
                <a:srgbClr val="000000">
                  <a:alpha val="49803"/>
                </a:srgbClr>
              </a:outerShdw>
            </a:effectLst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 Light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1328" name="Google Shape;1328;p56"/>
            <p:cNvSpPr/>
            <p:nvPr/>
          </p:nvSpPr>
          <p:spPr>
            <a:xfrm>
              <a:off x="317" y="175235"/>
              <a:ext cx="132558" cy="132557"/>
            </a:xfrm>
            <a:prstGeom prst="ellipse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  <a:effectLst>
              <a:outerShdw blurRad="38100" rotWithShape="0" dir="5400000" dist="25400">
                <a:srgbClr val="000000">
                  <a:alpha val="49803"/>
                </a:srgbClr>
              </a:outerShdw>
            </a:effectLst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 Light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1329" name="Google Shape;1329;p56"/>
            <p:cNvSpPr/>
            <p:nvPr/>
          </p:nvSpPr>
          <p:spPr>
            <a:xfrm>
              <a:off x="274638" y="0"/>
              <a:ext cx="132557" cy="132557"/>
            </a:xfrm>
            <a:prstGeom prst="ellipse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  <a:effectLst>
              <a:outerShdw blurRad="38100" rotWithShape="0" dir="5400000" dist="25400">
                <a:srgbClr val="000000">
                  <a:alpha val="49803"/>
                </a:srgbClr>
              </a:outerShdw>
            </a:effectLst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 Light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1330" name="Google Shape;1330;p56"/>
            <p:cNvSpPr/>
            <p:nvPr/>
          </p:nvSpPr>
          <p:spPr>
            <a:xfrm>
              <a:off x="491871" y="0"/>
              <a:ext cx="132557" cy="132557"/>
            </a:xfrm>
            <a:prstGeom prst="ellipse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  <a:effectLst>
              <a:outerShdw blurRad="38100" rotWithShape="0" dir="5400000" dist="25400">
                <a:srgbClr val="000000">
                  <a:alpha val="49803"/>
                </a:srgbClr>
              </a:outerShdw>
            </a:effectLst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 Light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1331" name="Google Shape;1331;p56"/>
            <p:cNvSpPr/>
            <p:nvPr/>
          </p:nvSpPr>
          <p:spPr>
            <a:xfrm>
              <a:off x="770786" y="73065"/>
              <a:ext cx="132557" cy="132557"/>
            </a:xfrm>
            <a:prstGeom prst="ellipse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  <a:effectLst>
              <a:outerShdw blurRad="38100" rotWithShape="0" dir="5400000" dist="25400">
                <a:srgbClr val="000000">
                  <a:alpha val="49803"/>
                </a:srgbClr>
              </a:outerShdw>
            </a:effectLst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 Light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</p:grpSp>
      <p:grpSp>
        <p:nvGrpSpPr>
          <p:cNvPr id="1332" name="Google Shape;1332;p56"/>
          <p:cNvGrpSpPr/>
          <p:nvPr/>
        </p:nvGrpSpPr>
        <p:grpSpPr>
          <a:xfrm rot="-7175198">
            <a:off x="6678633" y="6760452"/>
            <a:ext cx="1362480" cy="1607101"/>
            <a:chOff x="-1" y="-1"/>
            <a:chExt cx="1362478" cy="1607100"/>
          </a:xfrm>
        </p:grpSpPr>
        <p:sp>
          <p:nvSpPr>
            <p:cNvPr id="1333" name="Google Shape;1333;p56"/>
            <p:cNvSpPr/>
            <p:nvPr/>
          </p:nvSpPr>
          <p:spPr>
            <a:xfrm>
              <a:off x="502587" y="-1"/>
              <a:ext cx="623855" cy="579392"/>
            </a:xfrm>
            <a:custGeom>
              <a:rect b="b" l="l" r="r" t="t"/>
              <a:pathLst>
                <a:path extrusionOk="0" h="120000" w="120000">
                  <a:moveTo>
                    <a:pt x="66609" y="120000"/>
                  </a:moveTo>
                  <a:cubicBezTo>
                    <a:pt x="-37396" y="13956"/>
                    <a:pt x="-19601" y="-21802"/>
                    <a:pt x="120000" y="12716"/>
                  </a:cubicBezTo>
                </a:path>
              </a:pathLst>
            </a:custGeom>
            <a:noFill/>
            <a:ln cap="flat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 Light"/>
                <a:buNone/>
              </a:pPr>
              <a:r>
                <a:t/>
              </a:r>
              <a:endPara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1334" name="Google Shape;1334;p56"/>
            <p:cNvSpPr/>
            <p:nvPr/>
          </p:nvSpPr>
          <p:spPr>
            <a:xfrm>
              <a:off x="537994" y="566134"/>
              <a:ext cx="824483" cy="615179"/>
            </a:xfrm>
            <a:custGeom>
              <a:rect b="b" l="l" r="r" t="t"/>
              <a:pathLst>
                <a:path extrusionOk="0" h="120000" w="120000">
                  <a:moveTo>
                    <a:pt x="0" y="108614"/>
                  </a:moveTo>
                  <a:cubicBezTo>
                    <a:pt x="144334" y="140846"/>
                    <a:pt x="158464" y="104643"/>
                    <a:pt x="42396" y="0"/>
                  </a:cubicBezTo>
                </a:path>
              </a:pathLst>
            </a:custGeom>
            <a:noFill/>
            <a:ln cap="flat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 Light"/>
                <a:buNone/>
              </a:pPr>
              <a:r>
                <a:t/>
              </a:r>
              <a:endPara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1335" name="Google Shape;1335;p56"/>
            <p:cNvSpPr/>
            <p:nvPr/>
          </p:nvSpPr>
          <p:spPr>
            <a:xfrm>
              <a:off x="-1" y="1122853"/>
              <a:ext cx="575303" cy="484246"/>
            </a:xfrm>
            <a:custGeom>
              <a:rect b="b" l="l" r="r" t="t"/>
              <a:pathLst>
                <a:path extrusionOk="0" h="120000" w="120000">
                  <a:moveTo>
                    <a:pt x="100280" y="120000"/>
                  </a:moveTo>
                  <a:cubicBezTo>
                    <a:pt x="-39704" y="32182"/>
                    <a:pt x="-33131" y="-7433"/>
                    <a:pt x="120000" y="1144"/>
                  </a:cubicBezTo>
                </a:path>
              </a:pathLst>
            </a:custGeom>
            <a:noFill/>
            <a:ln cap="flat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 Light"/>
                <a:buNone/>
              </a:pPr>
              <a:r>
                <a:t/>
              </a:r>
              <a:endPara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</p:grpSp>
      <p:sp>
        <p:nvSpPr>
          <p:cNvPr id="1336" name="Google Shape;1336;p56"/>
          <p:cNvSpPr/>
          <p:nvPr/>
        </p:nvSpPr>
        <p:spPr>
          <a:xfrm>
            <a:off x="7175621" y="7240152"/>
            <a:ext cx="368504" cy="6477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Helvetica Neue Light"/>
              <a:buNone/>
            </a:pPr>
            <a:r>
              <a:rPr b="0" i="0" lang="en-US" sz="3600" u="none" cap="none" strike="noStrike">
                <a:solidFill>
                  <a:schemeClr val="accen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2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0" name="Shape 1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" name="Google Shape;1341;p57"/>
          <p:cNvSpPr/>
          <p:nvPr/>
        </p:nvSpPr>
        <p:spPr>
          <a:xfrm>
            <a:off x="1079474" y="4217670"/>
            <a:ext cx="1458012" cy="6477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Etot = </a:t>
            </a:r>
            <a:endParaRPr/>
          </a:p>
        </p:txBody>
      </p:sp>
      <p:sp>
        <p:nvSpPr>
          <p:cNvPr id="1342" name="Google Shape;1342;p57"/>
          <p:cNvSpPr/>
          <p:nvPr/>
        </p:nvSpPr>
        <p:spPr>
          <a:xfrm>
            <a:off x="2742895" y="2702559"/>
            <a:ext cx="5051603" cy="56896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E( scaffold, target 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              +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E( rotamers, target 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              +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E( rotamers, scaffold 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              +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E( rotamers , rotamers 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        </a:t>
            </a:r>
            <a:r>
              <a:rPr b="0" i="0" lang="en-US" sz="2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-US" sz="2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-US" sz="2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-US" sz="2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endParaRPr/>
          </a:p>
        </p:txBody>
      </p:sp>
      <p:cxnSp>
        <p:nvCxnSpPr>
          <p:cNvPr id="1343" name="Google Shape;1343;p57"/>
          <p:cNvCxnSpPr/>
          <p:nvPr/>
        </p:nvCxnSpPr>
        <p:spPr>
          <a:xfrm rot="10800000">
            <a:off x="7453404" y="5232690"/>
            <a:ext cx="597739" cy="176151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cxnSp>
        <p:nvCxnSpPr>
          <p:cNvPr id="1344" name="Google Shape;1344;p57"/>
          <p:cNvCxnSpPr/>
          <p:nvPr/>
        </p:nvCxnSpPr>
        <p:spPr>
          <a:xfrm flipH="1">
            <a:off x="7107447" y="4254668"/>
            <a:ext cx="601784" cy="1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cxnSp>
        <p:nvCxnSpPr>
          <p:cNvPr id="1345" name="Google Shape;1345;p57"/>
          <p:cNvCxnSpPr/>
          <p:nvPr/>
        </p:nvCxnSpPr>
        <p:spPr>
          <a:xfrm flipH="1">
            <a:off x="6850560" y="3066565"/>
            <a:ext cx="601785" cy="1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1346" name="Google Shape;1346;p57"/>
          <p:cNvSpPr/>
          <p:nvPr/>
        </p:nvSpPr>
        <p:spPr>
          <a:xfrm>
            <a:off x="7678798" y="2543259"/>
            <a:ext cx="4585413" cy="838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good approx. using 3D grids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atoms of smaller vs grid of larger</a:t>
            </a:r>
            <a:endParaRPr/>
          </a:p>
        </p:txBody>
      </p:sp>
      <p:sp>
        <p:nvSpPr>
          <p:cNvPr id="1347" name="Google Shape;1347;p57"/>
          <p:cNvSpPr/>
          <p:nvPr/>
        </p:nvSpPr>
        <p:spPr>
          <a:xfrm>
            <a:off x="7797803" y="3835568"/>
            <a:ext cx="4518661" cy="838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looked up in precomputed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“Rotamer Interaction Field” (RIF)</a:t>
            </a:r>
            <a:endParaRPr/>
          </a:p>
        </p:txBody>
      </p:sp>
      <p:sp>
        <p:nvSpPr>
          <p:cNvPr id="1348" name="Google Shape;1348;p57"/>
          <p:cNvSpPr/>
          <p:nvPr/>
        </p:nvSpPr>
        <p:spPr>
          <a:xfrm>
            <a:off x="1677111" y="892310"/>
            <a:ext cx="9650578" cy="6477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Objective Function Used in Docking (very fast)</a:t>
            </a:r>
            <a:endParaRPr/>
          </a:p>
        </p:txBody>
      </p:sp>
      <p:sp>
        <p:nvSpPr>
          <p:cNvPr id="1349" name="Google Shape;1349;p57"/>
          <p:cNvSpPr/>
          <p:nvPr/>
        </p:nvSpPr>
        <p:spPr>
          <a:xfrm>
            <a:off x="7859654" y="5033966"/>
            <a:ext cx="4923831" cy="12065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4D85"/>
              </a:buClr>
              <a:buFont typeface="Helvetica Neue"/>
              <a:buNone/>
            </a:pPr>
            <a:r>
              <a:rPr b="1" i="0" lang="en-US" sz="2400" u="none" cap="none" strike="noStrike">
                <a:solidFill>
                  <a:srgbClr val="144D8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lookup rotamers in RIF, then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4D85"/>
              </a:buClr>
              <a:buFont typeface="Helvetica Neue"/>
              <a:buNone/>
            </a:pPr>
            <a:r>
              <a:rPr b="1" i="0" lang="en-US" sz="2400" u="none" cap="none" strike="noStrike">
                <a:solidFill>
                  <a:srgbClr val="144D8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lookup each rot in precomputed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4D85"/>
              </a:buClr>
              <a:buFont typeface="Helvetica Neue"/>
              <a:buNone/>
            </a:pPr>
            <a:r>
              <a:rPr b="1" i="0" lang="en-US" sz="2400" u="none" cap="none" strike="noStrike">
                <a:solidFill>
                  <a:srgbClr val="144D8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1-body energy table for scaffold</a:t>
            </a:r>
            <a:endParaRPr/>
          </a:p>
        </p:txBody>
      </p:sp>
      <p:grpSp>
        <p:nvGrpSpPr>
          <p:cNvPr id="1350" name="Google Shape;1350;p57"/>
          <p:cNvGrpSpPr/>
          <p:nvPr/>
        </p:nvGrpSpPr>
        <p:grpSpPr>
          <a:xfrm rot="-1060518">
            <a:off x="691949" y="6917740"/>
            <a:ext cx="3805775" cy="2768272"/>
            <a:chOff x="-1" y="0"/>
            <a:chExt cx="3805774" cy="2768270"/>
          </a:xfrm>
        </p:grpSpPr>
        <p:pic>
          <p:nvPicPr>
            <p:cNvPr id="1351" name="Google Shape;1351;p57"/>
            <p:cNvPicPr preferRelativeResize="0"/>
            <p:nvPr/>
          </p:nvPicPr>
          <p:blipFill rotWithShape="1">
            <a:blip r:embed="rId3">
              <a:alphaModFix/>
            </a:blip>
            <a:srcRect b="2" l="0" r="4299" t="4054"/>
            <a:stretch/>
          </p:blipFill>
          <p:spPr>
            <a:xfrm>
              <a:off x="-1" y="0"/>
              <a:ext cx="2127009" cy="2132410"/>
            </a:xfrm>
            <a:custGeom>
              <a:rect b="b" l="l" r="r" t="t"/>
              <a:pathLst>
                <a:path extrusionOk="0" h="120000" w="120000">
                  <a:moveTo>
                    <a:pt x="47197" y="0"/>
                  </a:moveTo>
                  <a:lnTo>
                    <a:pt x="45561" y="1677"/>
                  </a:lnTo>
                  <a:cubicBezTo>
                    <a:pt x="44182" y="3083"/>
                    <a:pt x="43787" y="3261"/>
                    <a:pt x="43080" y="2883"/>
                  </a:cubicBezTo>
                  <a:cubicBezTo>
                    <a:pt x="42551" y="2600"/>
                    <a:pt x="40966" y="2544"/>
                    <a:pt x="38779" y="2722"/>
                  </a:cubicBezTo>
                  <a:lnTo>
                    <a:pt x="35307" y="3016"/>
                  </a:lnTo>
                  <a:lnTo>
                    <a:pt x="33516" y="5094"/>
                  </a:lnTo>
                  <a:cubicBezTo>
                    <a:pt x="31819" y="7061"/>
                    <a:pt x="31680" y="7150"/>
                    <a:pt x="30784" y="6566"/>
                  </a:cubicBezTo>
                  <a:cubicBezTo>
                    <a:pt x="30055" y="6088"/>
                    <a:pt x="29009" y="6005"/>
                    <a:pt x="26105" y="6211"/>
                  </a:cubicBezTo>
                  <a:lnTo>
                    <a:pt x="22366" y="6477"/>
                  </a:lnTo>
                  <a:lnTo>
                    <a:pt x="20241" y="9044"/>
                  </a:lnTo>
                  <a:cubicBezTo>
                    <a:pt x="19067" y="10461"/>
                    <a:pt x="17943" y="11672"/>
                    <a:pt x="17754" y="11750"/>
                  </a:cubicBezTo>
                  <a:cubicBezTo>
                    <a:pt x="17564" y="11822"/>
                    <a:pt x="17158" y="11488"/>
                    <a:pt x="16858" y="11011"/>
                  </a:cubicBezTo>
                  <a:cubicBezTo>
                    <a:pt x="16368" y="10227"/>
                    <a:pt x="15890" y="10138"/>
                    <a:pt x="12201" y="10138"/>
                  </a:cubicBezTo>
                  <a:cubicBezTo>
                    <a:pt x="9091" y="10138"/>
                    <a:pt x="7945" y="10300"/>
                    <a:pt x="7455" y="10788"/>
                  </a:cubicBezTo>
                  <a:cubicBezTo>
                    <a:pt x="5663" y="12577"/>
                    <a:pt x="3761" y="15294"/>
                    <a:pt x="2397" y="18022"/>
                  </a:cubicBezTo>
                  <a:cubicBezTo>
                    <a:pt x="1557" y="19688"/>
                    <a:pt x="662" y="21183"/>
                    <a:pt x="422" y="21327"/>
                  </a:cubicBezTo>
                  <a:cubicBezTo>
                    <a:pt x="133" y="21511"/>
                    <a:pt x="0" y="37655"/>
                    <a:pt x="0" y="70800"/>
                  </a:cubicBezTo>
                  <a:lnTo>
                    <a:pt x="0" y="120000"/>
                  </a:lnTo>
                  <a:lnTo>
                    <a:pt x="39920" y="120000"/>
                  </a:lnTo>
                  <a:cubicBezTo>
                    <a:pt x="72012" y="119988"/>
                    <a:pt x="80001" y="119861"/>
                    <a:pt x="80580" y="119416"/>
                  </a:cubicBezTo>
                  <a:cubicBezTo>
                    <a:pt x="81020" y="119088"/>
                    <a:pt x="81264" y="118400"/>
                    <a:pt x="81209" y="117677"/>
                  </a:cubicBezTo>
                  <a:cubicBezTo>
                    <a:pt x="81131" y="116588"/>
                    <a:pt x="81314" y="116422"/>
                    <a:pt x="83134" y="115844"/>
                  </a:cubicBezTo>
                  <a:cubicBezTo>
                    <a:pt x="84547" y="115400"/>
                    <a:pt x="85148" y="114994"/>
                    <a:pt x="85148" y="114461"/>
                  </a:cubicBezTo>
                  <a:cubicBezTo>
                    <a:pt x="85148" y="114044"/>
                    <a:pt x="85537" y="113483"/>
                    <a:pt x="85999" y="113233"/>
                  </a:cubicBezTo>
                  <a:cubicBezTo>
                    <a:pt x="86466" y="112983"/>
                    <a:pt x="87117" y="112122"/>
                    <a:pt x="87457" y="111311"/>
                  </a:cubicBezTo>
                  <a:cubicBezTo>
                    <a:pt x="87919" y="110211"/>
                    <a:pt x="88553" y="109633"/>
                    <a:pt x="90011" y="109011"/>
                  </a:cubicBezTo>
                  <a:cubicBezTo>
                    <a:pt x="91708" y="108288"/>
                    <a:pt x="91952" y="108050"/>
                    <a:pt x="91847" y="107044"/>
                  </a:cubicBezTo>
                  <a:cubicBezTo>
                    <a:pt x="91735" y="106038"/>
                    <a:pt x="91913" y="105833"/>
                    <a:pt x="93366" y="105416"/>
                  </a:cubicBezTo>
                  <a:cubicBezTo>
                    <a:pt x="94423" y="105116"/>
                    <a:pt x="95163" y="104605"/>
                    <a:pt x="95385" y="104011"/>
                  </a:cubicBezTo>
                  <a:cubicBezTo>
                    <a:pt x="95574" y="103494"/>
                    <a:pt x="96003" y="102977"/>
                    <a:pt x="96348" y="102850"/>
                  </a:cubicBezTo>
                  <a:cubicBezTo>
                    <a:pt x="96687" y="102716"/>
                    <a:pt x="97372" y="101955"/>
                    <a:pt x="97844" y="101150"/>
                  </a:cubicBezTo>
                  <a:cubicBezTo>
                    <a:pt x="98340" y="100311"/>
                    <a:pt x="99269" y="99488"/>
                    <a:pt x="100020" y="99227"/>
                  </a:cubicBezTo>
                  <a:cubicBezTo>
                    <a:pt x="100999" y="98888"/>
                    <a:pt x="101272" y="98572"/>
                    <a:pt x="101116" y="97977"/>
                  </a:cubicBezTo>
                  <a:cubicBezTo>
                    <a:pt x="100882" y="97094"/>
                    <a:pt x="102223" y="95922"/>
                    <a:pt x="103464" y="95922"/>
                  </a:cubicBezTo>
                  <a:cubicBezTo>
                    <a:pt x="103881" y="95922"/>
                    <a:pt x="104204" y="95644"/>
                    <a:pt x="104204" y="95300"/>
                  </a:cubicBezTo>
                  <a:cubicBezTo>
                    <a:pt x="104204" y="94955"/>
                    <a:pt x="104705" y="94344"/>
                    <a:pt x="105300" y="93961"/>
                  </a:cubicBezTo>
                  <a:cubicBezTo>
                    <a:pt x="105895" y="93572"/>
                    <a:pt x="106663" y="92722"/>
                    <a:pt x="107002" y="92061"/>
                  </a:cubicBezTo>
                  <a:cubicBezTo>
                    <a:pt x="107347" y="91400"/>
                    <a:pt x="108099" y="90733"/>
                    <a:pt x="108683" y="90588"/>
                  </a:cubicBezTo>
                  <a:cubicBezTo>
                    <a:pt x="109484" y="90388"/>
                    <a:pt x="109679" y="90127"/>
                    <a:pt x="109489" y="89538"/>
                  </a:cubicBezTo>
                  <a:cubicBezTo>
                    <a:pt x="109311" y="88972"/>
                    <a:pt x="109595" y="88533"/>
                    <a:pt x="110474" y="87994"/>
                  </a:cubicBezTo>
                  <a:cubicBezTo>
                    <a:pt x="113373" y="86222"/>
                    <a:pt x="114497" y="84877"/>
                    <a:pt x="115487" y="82055"/>
                  </a:cubicBezTo>
                  <a:cubicBezTo>
                    <a:pt x="116033" y="80500"/>
                    <a:pt x="116494" y="78927"/>
                    <a:pt x="116494" y="78550"/>
                  </a:cubicBezTo>
                  <a:cubicBezTo>
                    <a:pt x="116500" y="77511"/>
                    <a:pt x="115660" y="76094"/>
                    <a:pt x="112984" y="72605"/>
                  </a:cubicBezTo>
                  <a:cubicBezTo>
                    <a:pt x="111648" y="70872"/>
                    <a:pt x="110563" y="69350"/>
                    <a:pt x="110563" y="69233"/>
                  </a:cubicBezTo>
                  <a:cubicBezTo>
                    <a:pt x="110563" y="69122"/>
                    <a:pt x="111760" y="68166"/>
                    <a:pt x="113228" y="67088"/>
                  </a:cubicBezTo>
                  <a:cubicBezTo>
                    <a:pt x="115771" y="65227"/>
                    <a:pt x="115955" y="64983"/>
                    <a:pt x="116900" y="61977"/>
                  </a:cubicBezTo>
                  <a:cubicBezTo>
                    <a:pt x="117863" y="58922"/>
                    <a:pt x="117863" y="58750"/>
                    <a:pt x="117168" y="57016"/>
                  </a:cubicBezTo>
                  <a:cubicBezTo>
                    <a:pt x="116772" y="56033"/>
                    <a:pt x="115326" y="53861"/>
                    <a:pt x="113946" y="52172"/>
                  </a:cubicBezTo>
                  <a:lnTo>
                    <a:pt x="111437" y="49088"/>
                  </a:lnTo>
                  <a:lnTo>
                    <a:pt x="114280" y="46766"/>
                  </a:lnTo>
                  <a:cubicBezTo>
                    <a:pt x="116811" y="44694"/>
                    <a:pt x="117240" y="44116"/>
                    <a:pt x="118086" y="41677"/>
                  </a:cubicBezTo>
                  <a:cubicBezTo>
                    <a:pt x="118609" y="40161"/>
                    <a:pt x="119031" y="38588"/>
                    <a:pt x="119026" y="38166"/>
                  </a:cubicBezTo>
                  <a:cubicBezTo>
                    <a:pt x="119009" y="36744"/>
                    <a:pt x="117401" y="33838"/>
                    <a:pt x="114975" y="30844"/>
                  </a:cubicBezTo>
                  <a:cubicBezTo>
                    <a:pt x="113646" y="29205"/>
                    <a:pt x="112644" y="27800"/>
                    <a:pt x="112733" y="27716"/>
                  </a:cubicBezTo>
                  <a:cubicBezTo>
                    <a:pt x="112828" y="27633"/>
                    <a:pt x="114002" y="26627"/>
                    <a:pt x="115354" y="25483"/>
                  </a:cubicBezTo>
                  <a:cubicBezTo>
                    <a:pt x="117574" y="23605"/>
                    <a:pt x="117952" y="23044"/>
                    <a:pt x="119048" y="19922"/>
                  </a:cubicBezTo>
                  <a:cubicBezTo>
                    <a:pt x="120077" y="16988"/>
                    <a:pt x="120178" y="16255"/>
                    <a:pt x="119788" y="15144"/>
                  </a:cubicBezTo>
                  <a:lnTo>
                    <a:pt x="119343" y="13822"/>
                  </a:lnTo>
                  <a:lnTo>
                    <a:pt x="118514" y="16011"/>
                  </a:lnTo>
                  <a:cubicBezTo>
                    <a:pt x="117568" y="18538"/>
                    <a:pt x="116589" y="19133"/>
                    <a:pt x="113562" y="18938"/>
                  </a:cubicBezTo>
                  <a:cubicBezTo>
                    <a:pt x="111882" y="18827"/>
                    <a:pt x="111543" y="18627"/>
                    <a:pt x="110986" y="17488"/>
                  </a:cubicBezTo>
                  <a:cubicBezTo>
                    <a:pt x="110636" y="16766"/>
                    <a:pt x="109317" y="14905"/>
                    <a:pt x="108054" y="13333"/>
                  </a:cubicBezTo>
                  <a:lnTo>
                    <a:pt x="105751" y="10472"/>
                  </a:lnTo>
                  <a:lnTo>
                    <a:pt x="106468" y="8555"/>
                  </a:lnTo>
                  <a:cubicBezTo>
                    <a:pt x="106858" y="7500"/>
                    <a:pt x="107130" y="6600"/>
                    <a:pt x="107069" y="6566"/>
                  </a:cubicBezTo>
                  <a:cubicBezTo>
                    <a:pt x="104677" y="5272"/>
                    <a:pt x="104438" y="5333"/>
                    <a:pt x="101856" y="7705"/>
                  </a:cubicBezTo>
                  <a:cubicBezTo>
                    <a:pt x="101133" y="8366"/>
                    <a:pt x="99859" y="9022"/>
                    <a:pt x="99030" y="9155"/>
                  </a:cubicBezTo>
                  <a:cubicBezTo>
                    <a:pt x="97600" y="9388"/>
                    <a:pt x="97449" y="9272"/>
                    <a:pt x="95719" y="6988"/>
                  </a:cubicBezTo>
                  <a:cubicBezTo>
                    <a:pt x="93137" y="3583"/>
                    <a:pt x="91518" y="2861"/>
                    <a:pt x="87279" y="3216"/>
                  </a:cubicBezTo>
                  <a:cubicBezTo>
                    <a:pt x="84113" y="3477"/>
                    <a:pt x="83818" y="3600"/>
                    <a:pt x="82216" y="5138"/>
                  </a:cubicBezTo>
                  <a:cubicBezTo>
                    <a:pt x="79595" y="7650"/>
                    <a:pt x="78410" y="7450"/>
                    <a:pt x="75144" y="3955"/>
                  </a:cubicBezTo>
                  <a:lnTo>
                    <a:pt x="72524" y="1138"/>
                  </a:lnTo>
                  <a:lnTo>
                    <a:pt x="68623" y="1361"/>
                  </a:lnTo>
                  <a:cubicBezTo>
                    <a:pt x="64773" y="1583"/>
                    <a:pt x="64729" y="1611"/>
                    <a:pt x="63477" y="3127"/>
                  </a:cubicBezTo>
                  <a:cubicBezTo>
                    <a:pt x="62381" y="4450"/>
                    <a:pt x="61969" y="4644"/>
                    <a:pt x="60389" y="4644"/>
                  </a:cubicBezTo>
                  <a:cubicBezTo>
                    <a:pt x="58698" y="4644"/>
                    <a:pt x="58419" y="4472"/>
                    <a:pt x="56578" y="2322"/>
                  </a:cubicBezTo>
                  <a:lnTo>
                    <a:pt x="54586" y="0"/>
                  </a:lnTo>
                  <a:lnTo>
                    <a:pt x="50892" y="0"/>
                  </a:lnTo>
                  <a:lnTo>
                    <a:pt x="47197" y="0"/>
                  </a:lnTo>
                  <a:close/>
                </a:path>
              </a:pathLst>
            </a:custGeom>
            <a:noFill/>
            <a:ln>
              <a:noFill/>
            </a:ln>
          </p:spPr>
        </p:pic>
        <p:pic>
          <p:nvPicPr>
            <p:cNvPr id="1352" name="Google Shape;1352;p57"/>
            <p:cNvPicPr preferRelativeResize="0"/>
            <p:nvPr/>
          </p:nvPicPr>
          <p:blipFill rotWithShape="1">
            <a:blip r:embed="rId4">
              <a:alphaModFix/>
            </a:blip>
            <a:srcRect b="6883" l="1348" r="5429" t="4500"/>
            <a:stretch/>
          </p:blipFill>
          <p:spPr>
            <a:xfrm>
              <a:off x="1409563" y="490419"/>
              <a:ext cx="2396210" cy="2277851"/>
            </a:xfrm>
            <a:custGeom>
              <a:rect b="b" l="l" r="r" t="t"/>
              <a:pathLst>
                <a:path extrusionOk="0" h="120000" w="120000">
                  <a:moveTo>
                    <a:pt x="46800" y="5"/>
                  </a:moveTo>
                  <a:cubicBezTo>
                    <a:pt x="46633" y="-27"/>
                    <a:pt x="46416" y="77"/>
                    <a:pt x="46166" y="317"/>
                  </a:cubicBezTo>
                  <a:cubicBezTo>
                    <a:pt x="45976" y="494"/>
                    <a:pt x="44913" y="956"/>
                    <a:pt x="43822" y="1340"/>
                  </a:cubicBezTo>
                  <a:cubicBezTo>
                    <a:pt x="39385" y="2897"/>
                    <a:pt x="30389" y="7602"/>
                    <a:pt x="30784" y="8158"/>
                  </a:cubicBezTo>
                  <a:cubicBezTo>
                    <a:pt x="30935" y="8370"/>
                    <a:pt x="31274" y="9137"/>
                    <a:pt x="31536" y="9871"/>
                  </a:cubicBezTo>
                  <a:cubicBezTo>
                    <a:pt x="32427" y="12324"/>
                    <a:pt x="35188" y="18786"/>
                    <a:pt x="36485" y="21456"/>
                  </a:cubicBezTo>
                  <a:cubicBezTo>
                    <a:pt x="37693" y="23931"/>
                    <a:pt x="37754" y="24259"/>
                    <a:pt x="37543" y="26600"/>
                  </a:cubicBezTo>
                  <a:cubicBezTo>
                    <a:pt x="37281" y="29397"/>
                    <a:pt x="36663" y="31583"/>
                    <a:pt x="35811" y="32595"/>
                  </a:cubicBezTo>
                  <a:cubicBezTo>
                    <a:pt x="34915" y="33669"/>
                    <a:pt x="32705" y="39547"/>
                    <a:pt x="32455" y="41544"/>
                  </a:cubicBezTo>
                  <a:cubicBezTo>
                    <a:pt x="32198" y="43524"/>
                    <a:pt x="31697" y="44002"/>
                    <a:pt x="29671" y="44224"/>
                  </a:cubicBezTo>
                  <a:cubicBezTo>
                    <a:pt x="28986" y="44297"/>
                    <a:pt x="28240" y="44486"/>
                    <a:pt x="28001" y="44641"/>
                  </a:cubicBezTo>
                  <a:cubicBezTo>
                    <a:pt x="27389" y="45036"/>
                    <a:pt x="26826" y="44580"/>
                    <a:pt x="26826" y="43702"/>
                  </a:cubicBezTo>
                  <a:cubicBezTo>
                    <a:pt x="26826" y="43296"/>
                    <a:pt x="26648" y="42967"/>
                    <a:pt x="26431" y="42967"/>
                  </a:cubicBezTo>
                  <a:cubicBezTo>
                    <a:pt x="26208" y="42967"/>
                    <a:pt x="25034" y="42239"/>
                    <a:pt x="23809" y="41338"/>
                  </a:cubicBezTo>
                  <a:lnTo>
                    <a:pt x="21560" y="39686"/>
                  </a:lnTo>
                  <a:lnTo>
                    <a:pt x="19951" y="40565"/>
                  </a:lnTo>
                  <a:cubicBezTo>
                    <a:pt x="19061" y="41043"/>
                    <a:pt x="18059" y="41438"/>
                    <a:pt x="17724" y="41444"/>
                  </a:cubicBezTo>
                  <a:cubicBezTo>
                    <a:pt x="17390" y="41449"/>
                    <a:pt x="17017" y="41594"/>
                    <a:pt x="16912" y="41777"/>
                  </a:cubicBezTo>
                  <a:cubicBezTo>
                    <a:pt x="16800" y="41961"/>
                    <a:pt x="15370" y="42723"/>
                    <a:pt x="13711" y="43468"/>
                  </a:cubicBezTo>
                  <a:cubicBezTo>
                    <a:pt x="7999" y="46049"/>
                    <a:pt x="4904" y="47739"/>
                    <a:pt x="5043" y="48173"/>
                  </a:cubicBezTo>
                  <a:cubicBezTo>
                    <a:pt x="5121" y="48412"/>
                    <a:pt x="5038" y="49730"/>
                    <a:pt x="4865" y="51098"/>
                  </a:cubicBezTo>
                  <a:cubicBezTo>
                    <a:pt x="4559" y="53518"/>
                    <a:pt x="4581" y="53679"/>
                    <a:pt x="5917" y="56560"/>
                  </a:cubicBezTo>
                  <a:cubicBezTo>
                    <a:pt x="6680" y="58189"/>
                    <a:pt x="7309" y="59735"/>
                    <a:pt x="7309" y="59986"/>
                  </a:cubicBezTo>
                  <a:cubicBezTo>
                    <a:pt x="7309" y="60241"/>
                    <a:pt x="7676" y="60659"/>
                    <a:pt x="8127" y="60909"/>
                  </a:cubicBezTo>
                  <a:cubicBezTo>
                    <a:pt x="8573" y="61159"/>
                    <a:pt x="9747" y="61993"/>
                    <a:pt x="10749" y="62789"/>
                  </a:cubicBezTo>
                  <a:lnTo>
                    <a:pt x="12575" y="64229"/>
                  </a:lnTo>
                  <a:lnTo>
                    <a:pt x="14902" y="63334"/>
                  </a:lnTo>
                  <a:cubicBezTo>
                    <a:pt x="17218" y="62438"/>
                    <a:pt x="20252" y="61076"/>
                    <a:pt x="23013" y="59674"/>
                  </a:cubicBezTo>
                  <a:cubicBezTo>
                    <a:pt x="24650" y="58840"/>
                    <a:pt x="25162" y="59101"/>
                    <a:pt x="25535" y="61031"/>
                  </a:cubicBezTo>
                  <a:cubicBezTo>
                    <a:pt x="25719" y="61965"/>
                    <a:pt x="25501" y="62527"/>
                    <a:pt x="24344" y="64129"/>
                  </a:cubicBezTo>
                  <a:cubicBezTo>
                    <a:pt x="23453" y="65358"/>
                    <a:pt x="22835" y="66693"/>
                    <a:pt x="22673" y="67744"/>
                  </a:cubicBezTo>
                  <a:cubicBezTo>
                    <a:pt x="22334" y="69946"/>
                    <a:pt x="21454" y="71882"/>
                    <a:pt x="20647" y="72199"/>
                  </a:cubicBezTo>
                  <a:cubicBezTo>
                    <a:pt x="20285" y="72338"/>
                    <a:pt x="18960" y="73995"/>
                    <a:pt x="17702" y="75875"/>
                  </a:cubicBezTo>
                  <a:cubicBezTo>
                    <a:pt x="15943" y="78516"/>
                    <a:pt x="15058" y="79484"/>
                    <a:pt x="13811" y="80140"/>
                  </a:cubicBezTo>
                  <a:cubicBezTo>
                    <a:pt x="12920" y="80608"/>
                    <a:pt x="10727" y="81764"/>
                    <a:pt x="8940" y="82693"/>
                  </a:cubicBezTo>
                  <a:cubicBezTo>
                    <a:pt x="7147" y="83622"/>
                    <a:pt x="4748" y="84862"/>
                    <a:pt x="3612" y="85452"/>
                  </a:cubicBezTo>
                  <a:cubicBezTo>
                    <a:pt x="2482" y="86041"/>
                    <a:pt x="1558" y="86720"/>
                    <a:pt x="1547" y="86959"/>
                  </a:cubicBezTo>
                  <a:cubicBezTo>
                    <a:pt x="1536" y="87192"/>
                    <a:pt x="1269" y="87598"/>
                    <a:pt x="968" y="87854"/>
                  </a:cubicBezTo>
                  <a:cubicBezTo>
                    <a:pt x="656" y="88132"/>
                    <a:pt x="423" y="88994"/>
                    <a:pt x="411" y="89906"/>
                  </a:cubicBezTo>
                  <a:cubicBezTo>
                    <a:pt x="406" y="90768"/>
                    <a:pt x="278" y="92198"/>
                    <a:pt x="116" y="93082"/>
                  </a:cubicBezTo>
                  <a:cubicBezTo>
                    <a:pt x="-155" y="94556"/>
                    <a:pt x="-33" y="94973"/>
                    <a:pt x="1564" y="98204"/>
                  </a:cubicBezTo>
                  <a:cubicBezTo>
                    <a:pt x="2527" y="100145"/>
                    <a:pt x="3306" y="102041"/>
                    <a:pt x="3317" y="102409"/>
                  </a:cubicBezTo>
                  <a:cubicBezTo>
                    <a:pt x="3323" y="102776"/>
                    <a:pt x="3496" y="103076"/>
                    <a:pt x="3713" y="103076"/>
                  </a:cubicBezTo>
                  <a:cubicBezTo>
                    <a:pt x="3930" y="103076"/>
                    <a:pt x="5282" y="104094"/>
                    <a:pt x="6713" y="105334"/>
                  </a:cubicBezTo>
                  <a:lnTo>
                    <a:pt x="9318" y="107592"/>
                  </a:lnTo>
                  <a:lnTo>
                    <a:pt x="11840" y="107114"/>
                  </a:lnTo>
                  <a:cubicBezTo>
                    <a:pt x="13232" y="106852"/>
                    <a:pt x="15453" y="106118"/>
                    <a:pt x="16789" y="105462"/>
                  </a:cubicBezTo>
                  <a:cubicBezTo>
                    <a:pt x="18131" y="104806"/>
                    <a:pt x="19834" y="104055"/>
                    <a:pt x="20586" y="103788"/>
                  </a:cubicBezTo>
                  <a:cubicBezTo>
                    <a:pt x="21337" y="103521"/>
                    <a:pt x="22278" y="103009"/>
                    <a:pt x="22673" y="102659"/>
                  </a:cubicBezTo>
                  <a:cubicBezTo>
                    <a:pt x="24366" y="101174"/>
                    <a:pt x="27539" y="99216"/>
                    <a:pt x="27879" y="99439"/>
                  </a:cubicBezTo>
                  <a:cubicBezTo>
                    <a:pt x="28251" y="99683"/>
                    <a:pt x="28118" y="101224"/>
                    <a:pt x="27561" y="103098"/>
                  </a:cubicBezTo>
                  <a:cubicBezTo>
                    <a:pt x="27333" y="103882"/>
                    <a:pt x="27606" y="104783"/>
                    <a:pt x="28875" y="107447"/>
                  </a:cubicBezTo>
                  <a:cubicBezTo>
                    <a:pt x="30278" y="110389"/>
                    <a:pt x="30784" y="111057"/>
                    <a:pt x="32989" y="112864"/>
                  </a:cubicBezTo>
                  <a:cubicBezTo>
                    <a:pt x="34375" y="113993"/>
                    <a:pt x="35650" y="114827"/>
                    <a:pt x="35811" y="114722"/>
                  </a:cubicBezTo>
                  <a:cubicBezTo>
                    <a:pt x="35973" y="114616"/>
                    <a:pt x="36902" y="114483"/>
                    <a:pt x="37877" y="114432"/>
                  </a:cubicBezTo>
                  <a:cubicBezTo>
                    <a:pt x="38879" y="114377"/>
                    <a:pt x="40538" y="113904"/>
                    <a:pt x="41657" y="113342"/>
                  </a:cubicBezTo>
                  <a:cubicBezTo>
                    <a:pt x="42753" y="112792"/>
                    <a:pt x="44217" y="112108"/>
                    <a:pt x="44913" y="111819"/>
                  </a:cubicBezTo>
                  <a:cubicBezTo>
                    <a:pt x="46043" y="111346"/>
                    <a:pt x="49138" y="108999"/>
                    <a:pt x="50758" y="107403"/>
                  </a:cubicBezTo>
                  <a:cubicBezTo>
                    <a:pt x="51087" y="107086"/>
                    <a:pt x="52289" y="106713"/>
                    <a:pt x="53442" y="106591"/>
                  </a:cubicBezTo>
                  <a:cubicBezTo>
                    <a:pt x="55268" y="106391"/>
                    <a:pt x="55830" y="106129"/>
                    <a:pt x="57734" y="104500"/>
                  </a:cubicBezTo>
                  <a:cubicBezTo>
                    <a:pt x="58936" y="103465"/>
                    <a:pt x="60289" y="102442"/>
                    <a:pt x="60734" y="102219"/>
                  </a:cubicBezTo>
                  <a:cubicBezTo>
                    <a:pt x="61185" y="101997"/>
                    <a:pt x="61553" y="101669"/>
                    <a:pt x="61553" y="101491"/>
                  </a:cubicBezTo>
                  <a:cubicBezTo>
                    <a:pt x="61553" y="100851"/>
                    <a:pt x="63479" y="98098"/>
                    <a:pt x="63718" y="98393"/>
                  </a:cubicBezTo>
                  <a:cubicBezTo>
                    <a:pt x="63852" y="98560"/>
                    <a:pt x="64587" y="100234"/>
                    <a:pt x="65366" y="102114"/>
                  </a:cubicBezTo>
                  <a:cubicBezTo>
                    <a:pt x="66145" y="103999"/>
                    <a:pt x="66914" y="105595"/>
                    <a:pt x="67075" y="105668"/>
                  </a:cubicBezTo>
                  <a:cubicBezTo>
                    <a:pt x="67236" y="105745"/>
                    <a:pt x="68662" y="106824"/>
                    <a:pt x="70237" y="108053"/>
                  </a:cubicBezTo>
                  <a:cubicBezTo>
                    <a:pt x="72002" y="109433"/>
                    <a:pt x="73310" y="110200"/>
                    <a:pt x="73655" y="110061"/>
                  </a:cubicBezTo>
                  <a:cubicBezTo>
                    <a:pt x="74201" y="109839"/>
                    <a:pt x="74384" y="110195"/>
                    <a:pt x="77947" y="118359"/>
                  </a:cubicBezTo>
                  <a:cubicBezTo>
                    <a:pt x="78560" y="119760"/>
                    <a:pt x="78866" y="120100"/>
                    <a:pt x="79439" y="119972"/>
                  </a:cubicBezTo>
                  <a:cubicBezTo>
                    <a:pt x="79834" y="119883"/>
                    <a:pt x="80987" y="119738"/>
                    <a:pt x="81983" y="119655"/>
                  </a:cubicBezTo>
                  <a:cubicBezTo>
                    <a:pt x="82974" y="119577"/>
                    <a:pt x="84188" y="119332"/>
                    <a:pt x="84683" y="119115"/>
                  </a:cubicBezTo>
                  <a:cubicBezTo>
                    <a:pt x="89287" y="117102"/>
                    <a:pt x="90645" y="116307"/>
                    <a:pt x="92276" y="114699"/>
                  </a:cubicBezTo>
                  <a:lnTo>
                    <a:pt x="94147" y="112881"/>
                  </a:lnTo>
                  <a:lnTo>
                    <a:pt x="93568" y="111629"/>
                  </a:lnTo>
                  <a:cubicBezTo>
                    <a:pt x="93256" y="110940"/>
                    <a:pt x="93011" y="110250"/>
                    <a:pt x="93011" y="110100"/>
                  </a:cubicBezTo>
                  <a:cubicBezTo>
                    <a:pt x="93011" y="109955"/>
                    <a:pt x="92438" y="108571"/>
                    <a:pt x="91742" y="107030"/>
                  </a:cubicBezTo>
                  <a:cubicBezTo>
                    <a:pt x="91046" y="105484"/>
                    <a:pt x="90467" y="103994"/>
                    <a:pt x="90467" y="103682"/>
                  </a:cubicBezTo>
                  <a:cubicBezTo>
                    <a:pt x="90467" y="103376"/>
                    <a:pt x="90283" y="102998"/>
                    <a:pt x="90050" y="102848"/>
                  </a:cubicBezTo>
                  <a:cubicBezTo>
                    <a:pt x="89749" y="102653"/>
                    <a:pt x="89782" y="102459"/>
                    <a:pt x="90150" y="102158"/>
                  </a:cubicBezTo>
                  <a:cubicBezTo>
                    <a:pt x="90456" y="101908"/>
                    <a:pt x="90712" y="100829"/>
                    <a:pt x="90784" y="99461"/>
                  </a:cubicBezTo>
                  <a:cubicBezTo>
                    <a:pt x="90857" y="98204"/>
                    <a:pt x="91029" y="96430"/>
                    <a:pt x="91185" y="95529"/>
                  </a:cubicBezTo>
                  <a:cubicBezTo>
                    <a:pt x="91430" y="94128"/>
                    <a:pt x="91319" y="93555"/>
                    <a:pt x="90411" y="91580"/>
                  </a:cubicBezTo>
                  <a:cubicBezTo>
                    <a:pt x="89721" y="90084"/>
                    <a:pt x="89465" y="89139"/>
                    <a:pt x="89693" y="88900"/>
                  </a:cubicBezTo>
                  <a:cubicBezTo>
                    <a:pt x="90033" y="88544"/>
                    <a:pt x="92883" y="89300"/>
                    <a:pt x="94681" y="90218"/>
                  </a:cubicBezTo>
                  <a:cubicBezTo>
                    <a:pt x="95138" y="90451"/>
                    <a:pt x="95672" y="90474"/>
                    <a:pt x="95956" y="90285"/>
                  </a:cubicBezTo>
                  <a:cubicBezTo>
                    <a:pt x="96223" y="90101"/>
                    <a:pt x="97532" y="89595"/>
                    <a:pt x="98856" y="89172"/>
                  </a:cubicBezTo>
                  <a:cubicBezTo>
                    <a:pt x="100916" y="88522"/>
                    <a:pt x="101640" y="88049"/>
                    <a:pt x="103828" y="85830"/>
                  </a:cubicBezTo>
                  <a:cubicBezTo>
                    <a:pt x="105236" y="84400"/>
                    <a:pt x="106388" y="83060"/>
                    <a:pt x="106388" y="82882"/>
                  </a:cubicBezTo>
                  <a:cubicBezTo>
                    <a:pt x="106388" y="82398"/>
                    <a:pt x="107647" y="81775"/>
                    <a:pt x="108615" y="81770"/>
                  </a:cubicBezTo>
                  <a:cubicBezTo>
                    <a:pt x="109077" y="81770"/>
                    <a:pt x="110803" y="81080"/>
                    <a:pt x="112451" y="80246"/>
                  </a:cubicBezTo>
                  <a:cubicBezTo>
                    <a:pt x="114099" y="79412"/>
                    <a:pt x="115607" y="78722"/>
                    <a:pt x="115791" y="78722"/>
                  </a:cubicBezTo>
                  <a:cubicBezTo>
                    <a:pt x="115975" y="78722"/>
                    <a:pt x="116804" y="78049"/>
                    <a:pt x="117661" y="77215"/>
                  </a:cubicBezTo>
                  <a:cubicBezTo>
                    <a:pt x="118513" y="76381"/>
                    <a:pt x="119326" y="75691"/>
                    <a:pt x="119448" y="75686"/>
                  </a:cubicBezTo>
                  <a:cubicBezTo>
                    <a:pt x="119571" y="75686"/>
                    <a:pt x="119693" y="74279"/>
                    <a:pt x="119727" y="72571"/>
                  </a:cubicBezTo>
                  <a:cubicBezTo>
                    <a:pt x="119760" y="70864"/>
                    <a:pt x="119883" y="69323"/>
                    <a:pt x="119983" y="69145"/>
                  </a:cubicBezTo>
                  <a:cubicBezTo>
                    <a:pt x="120089" y="68967"/>
                    <a:pt x="119777" y="67939"/>
                    <a:pt x="119287" y="66843"/>
                  </a:cubicBezTo>
                  <a:cubicBezTo>
                    <a:pt x="118803" y="65747"/>
                    <a:pt x="118207" y="64223"/>
                    <a:pt x="117956" y="63478"/>
                  </a:cubicBezTo>
                  <a:cubicBezTo>
                    <a:pt x="117522" y="62177"/>
                    <a:pt x="116632" y="61454"/>
                    <a:pt x="113030" y="59402"/>
                  </a:cubicBezTo>
                  <a:lnTo>
                    <a:pt x="112133" y="58879"/>
                  </a:lnTo>
                  <a:lnTo>
                    <a:pt x="113804" y="56832"/>
                  </a:lnTo>
                  <a:cubicBezTo>
                    <a:pt x="114722" y="55698"/>
                    <a:pt x="115401" y="54647"/>
                    <a:pt x="115312" y="54485"/>
                  </a:cubicBezTo>
                  <a:cubicBezTo>
                    <a:pt x="115223" y="54330"/>
                    <a:pt x="115279" y="52600"/>
                    <a:pt x="115435" y="50665"/>
                  </a:cubicBezTo>
                  <a:cubicBezTo>
                    <a:pt x="115691" y="47428"/>
                    <a:pt x="115652" y="47000"/>
                    <a:pt x="114895" y="45353"/>
                  </a:cubicBezTo>
                  <a:cubicBezTo>
                    <a:pt x="114444" y="44363"/>
                    <a:pt x="113781" y="42678"/>
                    <a:pt x="113425" y="41627"/>
                  </a:cubicBezTo>
                  <a:cubicBezTo>
                    <a:pt x="112852" y="39948"/>
                    <a:pt x="112479" y="39547"/>
                    <a:pt x="110185" y="37990"/>
                  </a:cubicBezTo>
                  <a:cubicBezTo>
                    <a:pt x="107763" y="36349"/>
                    <a:pt x="107379" y="36205"/>
                    <a:pt x="104384" y="35943"/>
                  </a:cubicBezTo>
                  <a:cubicBezTo>
                    <a:pt x="102614" y="35788"/>
                    <a:pt x="100794" y="35515"/>
                    <a:pt x="100348" y="35337"/>
                  </a:cubicBezTo>
                  <a:cubicBezTo>
                    <a:pt x="99864" y="35142"/>
                    <a:pt x="99463" y="35159"/>
                    <a:pt x="99335" y="35376"/>
                  </a:cubicBezTo>
                  <a:cubicBezTo>
                    <a:pt x="98973" y="35999"/>
                    <a:pt x="98289" y="35804"/>
                    <a:pt x="96134" y="34436"/>
                  </a:cubicBezTo>
                  <a:cubicBezTo>
                    <a:pt x="94414" y="33352"/>
                    <a:pt x="93512" y="33062"/>
                    <a:pt x="90784" y="32745"/>
                  </a:cubicBezTo>
                  <a:cubicBezTo>
                    <a:pt x="88981" y="32534"/>
                    <a:pt x="87333" y="32384"/>
                    <a:pt x="87133" y="32428"/>
                  </a:cubicBezTo>
                  <a:cubicBezTo>
                    <a:pt x="86214" y="32634"/>
                    <a:pt x="86565" y="31466"/>
                    <a:pt x="87828" y="30109"/>
                  </a:cubicBezTo>
                  <a:cubicBezTo>
                    <a:pt x="88714" y="29153"/>
                    <a:pt x="90233" y="28152"/>
                    <a:pt x="92098" y="27329"/>
                  </a:cubicBezTo>
                  <a:cubicBezTo>
                    <a:pt x="93690" y="26628"/>
                    <a:pt x="95778" y="25588"/>
                    <a:pt x="96730" y="25009"/>
                  </a:cubicBezTo>
                  <a:cubicBezTo>
                    <a:pt x="97682" y="24431"/>
                    <a:pt x="98600" y="23964"/>
                    <a:pt x="98756" y="23964"/>
                  </a:cubicBezTo>
                  <a:cubicBezTo>
                    <a:pt x="98918" y="23964"/>
                    <a:pt x="99062" y="23046"/>
                    <a:pt x="99096" y="21934"/>
                  </a:cubicBezTo>
                  <a:cubicBezTo>
                    <a:pt x="99129" y="20822"/>
                    <a:pt x="99313" y="19353"/>
                    <a:pt x="99491" y="18692"/>
                  </a:cubicBezTo>
                  <a:cubicBezTo>
                    <a:pt x="99753" y="17746"/>
                    <a:pt x="99641" y="17123"/>
                    <a:pt x="98996" y="15683"/>
                  </a:cubicBezTo>
                  <a:cubicBezTo>
                    <a:pt x="98545" y="14682"/>
                    <a:pt x="97893" y="13102"/>
                    <a:pt x="97526" y="12151"/>
                  </a:cubicBezTo>
                  <a:cubicBezTo>
                    <a:pt x="97030" y="10861"/>
                    <a:pt x="96301" y="9982"/>
                    <a:pt x="94681" y="8720"/>
                  </a:cubicBezTo>
                  <a:cubicBezTo>
                    <a:pt x="93490" y="7791"/>
                    <a:pt x="92393" y="6968"/>
                    <a:pt x="92237" y="6901"/>
                  </a:cubicBezTo>
                  <a:cubicBezTo>
                    <a:pt x="92087" y="6835"/>
                    <a:pt x="90929" y="7296"/>
                    <a:pt x="89677" y="7908"/>
                  </a:cubicBezTo>
                  <a:cubicBezTo>
                    <a:pt x="88419" y="8520"/>
                    <a:pt x="87043" y="9120"/>
                    <a:pt x="86615" y="9265"/>
                  </a:cubicBezTo>
                  <a:cubicBezTo>
                    <a:pt x="86181" y="9410"/>
                    <a:pt x="84666" y="10133"/>
                    <a:pt x="83252" y="10856"/>
                  </a:cubicBezTo>
                  <a:cubicBezTo>
                    <a:pt x="81844" y="11578"/>
                    <a:pt x="80575" y="12174"/>
                    <a:pt x="80430" y="12174"/>
                  </a:cubicBezTo>
                  <a:cubicBezTo>
                    <a:pt x="80291" y="12174"/>
                    <a:pt x="79283" y="12618"/>
                    <a:pt x="78187" y="13175"/>
                  </a:cubicBezTo>
                  <a:cubicBezTo>
                    <a:pt x="77090" y="13731"/>
                    <a:pt x="75910" y="14337"/>
                    <a:pt x="75565" y="14515"/>
                  </a:cubicBezTo>
                  <a:cubicBezTo>
                    <a:pt x="75219" y="14687"/>
                    <a:pt x="74028" y="14826"/>
                    <a:pt x="72920" y="14826"/>
                  </a:cubicBezTo>
                  <a:cubicBezTo>
                    <a:pt x="70989" y="14826"/>
                    <a:pt x="70810" y="14904"/>
                    <a:pt x="68489" y="17001"/>
                  </a:cubicBezTo>
                  <a:cubicBezTo>
                    <a:pt x="66529" y="18769"/>
                    <a:pt x="65828" y="19743"/>
                    <a:pt x="64809" y="22017"/>
                  </a:cubicBezTo>
                  <a:cubicBezTo>
                    <a:pt x="63362" y="25271"/>
                    <a:pt x="62371" y="26728"/>
                    <a:pt x="61848" y="26389"/>
                  </a:cubicBezTo>
                  <a:cubicBezTo>
                    <a:pt x="61380" y="26083"/>
                    <a:pt x="59376" y="21667"/>
                    <a:pt x="59365" y="20911"/>
                  </a:cubicBezTo>
                  <a:cubicBezTo>
                    <a:pt x="59359" y="20599"/>
                    <a:pt x="58719" y="20026"/>
                    <a:pt x="57951" y="19654"/>
                  </a:cubicBezTo>
                  <a:cubicBezTo>
                    <a:pt x="55128" y="18286"/>
                    <a:pt x="53804" y="16962"/>
                    <a:pt x="52902" y="14598"/>
                  </a:cubicBezTo>
                  <a:cubicBezTo>
                    <a:pt x="52434" y="13358"/>
                    <a:pt x="51510" y="11106"/>
                    <a:pt x="50836" y="9576"/>
                  </a:cubicBezTo>
                  <a:cubicBezTo>
                    <a:pt x="50163" y="8053"/>
                    <a:pt x="49606" y="6701"/>
                    <a:pt x="49606" y="6590"/>
                  </a:cubicBezTo>
                  <a:cubicBezTo>
                    <a:pt x="49606" y="6473"/>
                    <a:pt x="49049" y="5166"/>
                    <a:pt x="48354" y="3681"/>
                  </a:cubicBezTo>
                  <a:cubicBezTo>
                    <a:pt x="47658" y="2196"/>
                    <a:pt x="47079" y="756"/>
                    <a:pt x="47079" y="483"/>
                  </a:cubicBezTo>
                  <a:cubicBezTo>
                    <a:pt x="47079" y="200"/>
                    <a:pt x="46973" y="33"/>
                    <a:pt x="46800" y="5"/>
                  </a:cubicBezTo>
                  <a:close/>
                </a:path>
              </a:pathLst>
            </a:custGeom>
            <a:noFill/>
            <a:ln>
              <a:noFill/>
            </a:ln>
          </p:spPr>
        </p:pic>
      </p:grpSp>
      <p:graphicFrame>
        <p:nvGraphicFramePr>
          <p:cNvPr id="1353" name="Google Shape;1353;p57"/>
          <p:cNvGraphicFramePr/>
          <p:nvPr/>
        </p:nvGraphicFramePr>
        <p:xfrm>
          <a:off x="4991788" y="7098393"/>
          <a:ext cx="3000000" cy="3000000"/>
        </p:xfrm>
        <a:graphic>
          <a:graphicData uri="http://schemas.openxmlformats.org/drawingml/2006/table">
            <a:tbl>
              <a:tblPr bandRow="1">
                <a:noFill/>
                <a:tableStyleId>{CB35DA07-A2C3-40B2-93AC-DFCDD21220A6}</a:tableStyleId>
              </a:tblPr>
              <a:tblGrid>
                <a:gridCol w="974475"/>
                <a:gridCol w="974475"/>
              </a:tblGrid>
              <a:tr h="351200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Helvetica Neue"/>
                        <a:buNone/>
                      </a:pPr>
                      <a:r>
                        <a:rPr b="1" lang="en-US" sz="2000" u="none" cap="none" strike="noStrike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RIF</a:t>
                      </a:r>
                      <a:endParaRPr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chemeClr val="accent1"/>
                    </a:solidFill>
                  </a:tcPr>
                </a:tc>
                <a:tc hMerge="1"/>
              </a:tr>
              <a:tr h="351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Helvetica Neue"/>
                        <a:buNone/>
                      </a:pPr>
                      <a:r>
                        <a:rPr b="1" lang="en-US" sz="2000" u="none" cap="none" strike="noStrike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ROT#</a:t>
                      </a:r>
                      <a:endParaRPr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Helvetica Neue"/>
                        <a:buNone/>
                      </a:pPr>
                      <a:r>
                        <a:rPr b="1" lang="en-US" sz="2000" u="none" cap="none" strike="noStrike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Score </a:t>
                      </a:r>
                      <a:endParaRPr/>
                    </a:p>
                  </a:txBody>
                  <a:tcPr marT="50800" marB="50800" marR="50800" marL="50800" anchor="ctr">
                    <a:lnR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chemeClr val="accent1"/>
                    </a:solidFill>
                  </a:tcPr>
                </a:tc>
              </a:tr>
              <a:tr h="351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Helvetica Neue Light"/>
                        <a:buNone/>
                      </a:pPr>
                      <a:r>
                        <a:rPr lang="en-US" sz="2000" u="none" cap="none" strike="noStrike"/>
                        <a:t>7</a:t>
                      </a:r>
                      <a:endParaRPr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Helvetica Neue Light"/>
                        <a:buNone/>
                      </a:pPr>
                      <a:r>
                        <a:rPr lang="en-US" sz="2000" u="none" cap="none" strike="noStrike"/>
                        <a:t>-3.14</a:t>
                      </a:r>
                      <a:endParaRPr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1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Helvetica Neue Light"/>
                        <a:buNone/>
                      </a:pPr>
                      <a:r>
                        <a:rPr lang="en-US" sz="2000" u="none" cap="none" strike="noStrike"/>
                        <a:t>392</a:t>
                      </a:r>
                      <a:endParaRPr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Helvetica Neue Light"/>
                        <a:buNone/>
                      </a:pPr>
                      <a:r>
                        <a:rPr lang="en-US" sz="2000" u="none" cap="none" strike="noStrike"/>
                        <a:t>-2.718</a:t>
                      </a:r>
                      <a:endParaRPr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1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Helvetica Neue Light"/>
                        <a:buNone/>
                      </a:pPr>
                      <a:r>
                        <a:rPr lang="en-US" sz="2000" u="none" cap="none" strike="noStrike"/>
                        <a:t>81</a:t>
                      </a:r>
                      <a:endParaRPr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Helvetica Neue Light"/>
                        <a:buNone/>
                      </a:pPr>
                      <a:r>
                        <a:rPr lang="en-US" sz="2000" u="none" cap="none" strike="noStrike"/>
                        <a:t>-1.3</a:t>
                      </a:r>
                      <a:endParaRPr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1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Helvetica Neue Light"/>
                        <a:buNone/>
                      </a:pPr>
                      <a:r>
                        <a:rPr lang="en-US" sz="2000" u="none" cap="none" strike="noStrike"/>
                        <a:t>13</a:t>
                      </a:r>
                      <a:endParaRPr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Helvetica Neue Light"/>
                        <a:buNone/>
                      </a:pPr>
                      <a:r>
                        <a:rPr lang="en-US" sz="2000" u="none" cap="none" strike="noStrike"/>
                        <a:t>-1.0</a:t>
                      </a:r>
                      <a:endParaRPr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354" name="Google Shape;1354;p57"/>
          <p:cNvGraphicFramePr/>
          <p:nvPr/>
        </p:nvGraphicFramePr>
        <p:xfrm>
          <a:off x="7651013" y="6763483"/>
          <a:ext cx="3000000" cy="3000000"/>
        </p:xfrm>
        <a:graphic>
          <a:graphicData uri="http://schemas.openxmlformats.org/drawingml/2006/table">
            <a:tbl>
              <a:tblPr bandRow="1">
                <a:noFill/>
                <a:tableStyleId>{CB35DA07-A2C3-40B2-93AC-DFCDD21220A6}</a:tableStyleId>
              </a:tblPr>
              <a:tblGrid>
                <a:gridCol w="1016075"/>
                <a:gridCol w="1016075"/>
              </a:tblGrid>
              <a:tr h="347125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Helvetica Neue"/>
                        <a:buNone/>
                      </a:pPr>
                      <a:r>
                        <a:rPr b="1" lang="en-US" sz="2000" u="none" cap="none" strike="noStrike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Scaffold 1B</a:t>
                      </a:r>
                      <a:endParaRPr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chemeClr val="accent1"/>
                    </a:solidFill>
                  </a:tcPr>
                </a:tc>
                <a:tc hMerge="1"/>
              </a:tr>
              <a:tr h="3471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Helvetica Neue"/>
                        <a:buNone/>
                      </a:pPr>
                      <a:r>
                        <a:rPr b="1" lang="en-US" sz="2000" u="none" cap="none" strike="noStrike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ROT#</a:t>
                      </a:r>
                      <a:endParaRPr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Helvetica Neue"/>
                        <a:buNone/>
                      </a:pPr>
                      <a:r>
                        <a:rPr b="1" lang="en-US" sz="2000" u="none" cap="none" strike="noStrike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Score </a:t>
                      </a:r>
                      <a:endParaRPr/>
                    </a:p>
                  </a:txBody>
                  <a:tcPr marT="50800" marB="50800" marR="50800" marL="50800" anchor="ctr">
                    <a:lnR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chemeClr val="accent1"/>
                    </a:solidFill>
                  </a:tcPr>
                </a:tc>
              </a:tr>
              <a:tr h="3471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Helvetica Neue Light"/>
                        <a:buNone/>
                      </a:pPr>
                      <a:r>
                        <a:rPr lang="en-US" sz="2000" u="none" cap="none" strike="noStrike"/>
                        <a:t>…</a:t>
                      </a:r>
                      <a:endParaRPr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Helvetica Neue Light"/>
                        <a:buNone/>
                      </a:pPr>
                      <a:r>
                        <a:rPr lang="en-US" sz="2000" u="none" cap="none" strike="noStrike"/>
                        <a:t>…</a:t>
                      </a:r>
                      <a:endParaRPr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71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Helvetica Neue Light"/>
                        <a:buNone/>
                      </a:pPr>
                      <a:r>
                        <a:rPr lang="en-US" sz="2000" u="none" cap="none" strike="noStrike"/>
                        <a:t>7</a:t>
                      </a:r>
                      <a:endParaRPr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Helvetica Neue Light"/>
                        <a:buNone/>
                      </a:pPr>
                      <a:r>
                        <a:rPr lang="en-US" sz="2000" u="none" cap="none" strike="noStrike"/>
                        <a:t>11.3</a:t>
                      </a:r>
                      <a:endParaRPr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71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Helvetica Neue Light"/>
                        <a:buNone/>
                      </a:pPr>
                      <a:r>
                        <a:rPr lang="en-US" sz="2000" u="none" cap="none" strike="noStrike"/>
                        <a:t>392</a:t>
                      </a:r>
                      <a:endParaRPr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Helvetica Neue Light"/>
                        <a:buNone/>
                      </a:pPr>
                      <a:r>
                        <a:rPr lang="en-US" sz="2000" u="none" cap="none" strike="noStrike"/>
                        <a:t>0.3</a:t>
                      </a:r>
                      <a:endParaRPr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71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Helvetica Neue Light"/>
                        <a:buNone/>
                      </a:pPr>
                      <a:r>
                        <a:rPr lang="en-US" sz="2000" u="none" cap="none" strike="noStrike"/>
                        <a:t>81</a:t>
                      </a:r>
                      <a:endParaRPr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Helvetica Neue Light"/>
                        <a:buNone/>
                      </a:pPr>
                      <a:r>
                        <a:rPr lang="en-US" sz="2000" u="none" cap="none" strike="noStrike"/>
                        <a:t>-1.5</a:t>
                      </a:r>
                      <a:endParaRPr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71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Helvetica Neue Light"/>
                        <a:buNone/>
                      </a:pPr>
                      <a:r>
                        <a:rPr lang="en-US" sz="2000" u="none" cap="none" strike="noStrike"/>
                        <a:t>13</a:t>
                      </a:r>
                      <a:endParaRPr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Helvetica Neue Light"/>
                        <a:buNone/>
                      </a:pPr>
                      <a:r>
                        <a:rPr lang="en-US" sz="2000" u="none" cap="none" strike="noStrike"/>
                        <a:t>2.7</a:t>
                      </a:r>
                      <a:endParaRPr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71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Helvetica Neue Light"/>
                        <a:buNone/>
                      </a:pPr>
                      <a:r>
                        <a:rPr lang="en-US" sz="2000" u="none" cap="none" strike="noStrike"/>
                        <a:t>…</a:t>
                      </a:r>
                      <a:endParaRPr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Helvetica Neue Light"/>
                        <a:buNone/>
                      </a:pPr>
                      <a:r>
                        <a:rPr lang="en-US" sz="2000" u="none" cap="none" strike="noStrike"/>
                        <a:t>…</a:t>
                      </a:r>
                      <a:endParaRPr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355" name="Google Shape;1355;p57"/>
          <p:cNvSpPr/>
          <p:nvPr/>
        </p:nvSpPr>
        <p:spPr>
          <a:xfrm>
            <a:off x="7102720" y="7977961"/>
            <a:ext cx="416053" cy="6477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+</a:t>
            </a:r>
            <a:endParaRPr/>
          </a:p>
        </p:txBody>
      </p:sp>
      <p:sp>
        <p:nvSpPr>
          <p:cNvPr id="1356" name="Google Shape;1356;p57"/>
          <p:cNvSpPr/>
          <p:nvPr/>
        </p:nvSpPr>
        <p:spPr>
          <a:xfrm>
            <a:off x="9929653" y="7977961"/>
            <a:ext cx="416053" cy="6477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=</a:t>
            </a:r>
            <a:endParaRPr/>
          </a:p>
        </p:txBody>
      </p:sp>
      <p:graphicFrame>
        <p:nvGraphicFramePr>
          <p:cNvPr id="1357" name="Google Shape;1357;p57"/>
          <p:cNvGraphicFramePr/>
          <p:nvPr/>
        </p:nvGraphicFramePr>
        <p:xfrm>
          <a:off x="10585822" y="7098393"/>
          <a:ext cx="3000000" cy="3000000"/>
        </p:xfrm>
        <a:graphic>
          <a:graphicData uri="http://schemas.openxmlformats.org/drawingml/2006/table">
            <a:tbl>
              <a:tblPr bandRow="1">
                <a:noFill/>
                <a:tableStyleId>{CB35DA07-A2C3-40B2-93AC-DFCDD21220A6}</a:tableStyleId>
              </a:tblPr>
              <a:tblGrid>
                <a:gridCol w="974475"/>
                <a:gridCol w="974475"/>
              </a:tblGrid>
              <a:tr h="351200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Helvetica Neue"/>
                        <a:buNone/>
                      </a:pPr>
                      <a:r>
                        <a:rPr b="1" lang="en-US" sz="2000" u="none" cap="none" strike="noStrike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TOT</a:t>
                      </a:r>
                      <a:endParaRPr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chemeClr val="accent5"/>
                    </a:solidFill>
                  </a:tcPr>
                </a:tc>
                <a:tc hMerge="1"/>
              </a:tr>
              <a:tr h="351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Helvetica Neue"/>
                        <a:buNone/>
                      </a:pPr>
                      <a:r>
                        <a:rPr b="1" lang="en-US" sz="2000" u="none" cap="none" strike="noStrike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ROT#</a:t>
                      </a:r>
                      <a:endParaRPr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Helvetica Neue"/>
                        <a:buNone/>
                      </a:pPr>
                      <a:r>
                        <a:rPr b="1" lang="en-US" sz="2000" u="none" cap="none" strike="noStrike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Score </a:t>
                      </a:r>
                      <a:endParaRPr/>
                    </a:p>
                  </a:txBody>
                  <a:tcPr marT="50800" marB="50800" marR="50800" marL="50800" anchor="ctr">
                    <a:lnR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chemeClr val="accent5"/>
                    </a:solidFill>
                  </a:tcPr>
                </a:tc>
              </a:tr>
              <a:tr h="351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Helvetica Neue Light"/>
                        <a:buNone/>
                      </a:pPr>
                      <a:r>
                        <a:rPr lang="en-US" sz="2000" u="none" cap="none" strike="noStrike"/>
                        <a:t>7</a:t>
                      </a:r>
                      <a:endParaRPr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Helvetica Neue Light"/>
                        <a:buNone/>
                      </a:pPr>
                      <a:r>
                        <a:rPr lang="en-US" sz="2000" u="none" cap="none" strike="noStrike"/>
                        <a:t>14.44</a:t>
                      </a:r>
                      <a:endParaRPr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1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Helvetica Neue Light"/>
                        <a:buNone/>
                      </a:pPr>
                      <a:r>
                        <a:rPr lang="en-US" sz="2000" u="none" cap="none" strike="noStrike"/>
                        <a:t>392</a:t>
                      </a:r>
                      <a:endParaRPr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Helvetica Neue Light"/>
                        <a:buNone/>
                      </a:pPr>
                      <a:r>
                        <a:rPr lang="en-US" sz="2000" u="none" cap="none" strike="noStrike"/>
                        <a:t>-2.418</a:t>
                      </a:r>
                      <a:endParaRPr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1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Helvetica Neue Light"/>
                        <a:buNone/>
                      </a:pPr>
                      <a:r>
                        <a:rPr lang="en-US" sz="2000" u="none" cap="none" strike="noStrike"/>
                        <a:t>81</a:t>
                      </a:r>
                      <a:endParaRPr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Helvetica Neue Light"/>
                        <a:buNone/>
                      </a:pPr>
                      <a:r>
                        <a:rPr lang="en-US" sz="2000" u="none" cap="none" strike="noStrike"/>
                        <a:t>-2.8</a:t>
                      </a:r>
                      <a:endParaRPr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1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Helvetica Neue Light"/>
                        <a:buNone/>
                      </a:pPr>
                      <a:r>
                        <a:rPr lang="en-US" sz="2000" u="none" cap="none" strike="noStrike"/>
                        <a:t>13</a:t>
                      </a:r>
                      <a:endParaRPr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Helvetica Neue Light"/>
                        <a:buNone/>
                      </a:pPr>
                      <a:r>
                        <a:rPr lang="en-US" sz="2000" u="none" cap="none" strike="noStrike"/>
                        <a:t>2.7</a:t>
                      </a:r>
                      <a:endParaRPr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1358" name="Google Shape;1358;p5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539328" y="8435161"/>
            <a:ext cx="2070273" cy="499795"/>
          </a:xfrm>
          <a:prstGeom prst="rect">
            <a:avLst/>
          </a:prstGeom>
          <a:noFill/>
          <a:ln>
            <a:noFill/>
          </a:ln>
          <a:effectLst>
            <a:outerShdw blurRad="38100" rotWithShape="0" dir="5400000" dist="25400">
              <a:srgbClr val="000000">
                <a:alpha val="49803"/>
              </a:srgbClr>
            </a:outerShdw>
          </a:effectLst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2" name="Shape 1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3" name="Google Shape;1363;p58"/>
          <p:cNvSpPr/>
          <p:nvPr/>
        </p:nvSpPr>
        <p:spPr>
          <a:xfrm>
            <a:off x="1079474" y="4217670"/>
            <a:ext cx="1458012" cy="6477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Etot = </a:t>
            </a:r>
            <a:endParaRPr/>
          </a:p>
        </p:txBody>
      </p:sp>
      <p:sp>
        <p:nvSpPr>
          <p:cNvPr id="1364" name="Google Shape;1364;p58"/>
          <p:cNvSpPr/>
          <p:nvPr/>
        </p:nvSpPr>
        <p:spPr>
          <a:xfrm>
            <a:off x="2742895" y="2702559"/>
            <a:ext cx="5051603" cy="56896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E( scaffold, target 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              +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E( rotamers, target 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              +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E( rotamers, scaffold 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              +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E( rotamers , rotamers 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        </a:t>
            </a:r>
            <a:r>
              <a:rPr b="0" i="0" lang="en-US" sz="2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+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-US" sz="2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E( scaffold, scaffold 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-US" sz="2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           +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-US" sz="2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E( target, target )</a:t>
            </a:r>
            <a:endParaRPr/>
          </a:p>
        </p:txBody>
      </p:sp>
      <p:cxnSp>
        <p:nvCxnSpPr>
          <p:cNvPr id="1365" name="Google Shape;1365;p58"/>
          <p:cNvCxnSpPr/>
          <p:nvPr/>
        </p:nvCxnSpPr>
        <p:spPr>
          <a:xfrm rot="10800000">
            <a:off x="7877344" y="6600664"/>
            <a:ext cx="770855" cy="63757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cxnSp>
        <p:nvCxnSpPr>
          <p:cNvPr id="1366" name="Google Shape;1366;p58"/>
          <p:cNvCxnSpPr/>
          <p:nvPr/>
        </p:nvCxnSpPr>
        <p:spPr>
          <a:xfrm rot="10800000">
            <a:off x="7453404" y="5232690"/>
            <a:ext cx="597739" cy="176151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cxnSp>
        <p:nvCxnSpPr>
          <p:cNvPr id="1367" name="Google Shape;1367;p58"/>
          <p:cNvCxnSpPr/>
          <p:nvPr/>
        </p:nvCxnSpPr>
        <p:spPr>
          <a:xfrm flipH="1">
            <a:off x="7107447" y="4254668"/>
            <a:ext cx="601784" cy="1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cxnSp>
        <p:nvCxnSpPr>
          <p:cNvPr id="1368" name="Google Shape;1368;p58"/>
          <p:cNvCxnSpPr/>
          <p:nvPr/>
        </p:nvCxnSpPr>
        <p:spPr>
          <a:xfrm flipH="1">
            <a:off x="6850560" y="3066565"/>
            <a:ext cx="601785" cy="1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1369" name="Google Shape;1369;p58"/>
          <p:cNvSpPr/>
          <p:nvPr/>
        </p:nvSpPr>
        <p:spPr>
          <a:xfrm>
            <a:off x="7678798" y="2543259"/>
            <a:ext cx="4585413" cy="838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good approx. using 3D grids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atoms of smaller vs grid of larger</a:t>
            </a:r>
            <a:endParaRPr/>
          </a:p>
        </p:txBody>
      </p:sp>
      <p:sp>
        <p:nvSpPr>
          <p:cNvPr id="1370" name="Google Shape;1370;p58"/>
          <p:cNvSpPr/>
          <p:nvPr/>
        </p:nvSpPr>
        <p:spPr>
          <a:xfrm>
            <a:off x="7797803" y="3835568"/>
            <a:ext cx="4518661" cy="838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looked up in precomputed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“Rotamer Interaction Field” (RIF)</a:t>
            </a:r>
            <a:endParaRPr/>
          </a:p>
        </p:txBody>
      </p:sp>
      <p:sp>
        <p:nvSpPr>
          <p:cNvPr id="1371" name="Google Shape;1371;p58"/>
          <p:cNvSpPr/>
          <p:nvPr/>
        </p:nvSpPr>
        <p:spPr>
          <a:xfrm>
            <a:off x="7999907" y="5033966"/>
            <a:ext cx="4643324" cy="12065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lookup rotamers in RIF, then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lookup each rot in precomputed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1-body energy table for scaffold</a:t>
            </a:r>
            <a:endParaRPr/>
          </a:p>
        </p:txBody>
      </p:sp>
      <p:sp>
        <p:nvSpPr>
          <p:cNvPr id="1372" name="Google Shape;1372;p58"/>
          <p:cNvSpPr/>
          <p:nvPr/>
        </p:nvSpPr>
        <p:spPr>
          <a:xfrm>
            <a:off x="8077942" y="7119122"/>
            <a:ext cx="3958383" cy="12065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Font typeface="Helvetica Neue"/>
              <a:buNone/>
            </a:pPr>
            <a:r>
              <a:rPr b="1" i="0" lang="en-US" sz="2400" u="none" cap="none" strike="noStrike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look up in RIF,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Font typeface="Helvetica Neue"/>
              <a:buNone/>
            </a:pPr>
            <a:r>
              <a:rPr b="1" i="0" lang="en-US" sz="2400" u="none" cap="none" strike="noStrike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looked up in 2-body table,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Font typeface="Helvetica Neue"/>
              <a:buNone/>
            </a:pPr>
            <a:r>
              <a:rPr b="1" i="0" lang="en-US" sz="2400" u="none" cap="none" strike="noStrike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small packing calculation</a:t>
            </a:r>
            <a:endParaRPr/>
          </a:p>
        </p:txBody>
      </p:sp>
      <p:sp>
        <p:nvSpPr>
          <p:cNvPr id="1373" name="Google Shape;1373;p58"/>
          <p:cNvSpPr/>
          <p:nvPr/>
        </p:nvSpPr>
        <p:spPr>
          <a:xfrm>
            <a:off x="1677111" y="892310"/>
            <a:ext cx="9650578" cy="6477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Objective Function Used in Docking (very fast)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7" name="Shape 1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8" name="Google Shape;1378;p59"/>
          <p:cNvSpPr/>
          <p:nvPr/>
        </p:nvSpPr>
        <p:spPr>
          <a:xfrm>
            <a:off x="888246" y="3693159"/>
            <a:ext cx="5051604" cy="44704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E( scaffoldBB, target 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              +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E( rotamers, target 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              +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E( rotamers, scaffold 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              +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E( rotamers , rotamers )</a:t>
            </a:r>
            <a:endParaRPr/>
          </a:p>
        </p:txBody>
      </p:sp>
      <p:cxnSp>
        <p:nvCxnSpPr>
          <p:cNvPr id="1379" name="Google Shape;1379;p59"/>
          <p:cNvCxnSpPr/>
          <p:nvPr/>
        </p:nvCxnSpPr>
        <p:spPr>
          <a:xfrm rot="10800000">
            <a:off x="6175544" y="7413465"/>
            <a:ext cx="829221" cy="82922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cxnSp>
        <p:nvCxnSpPr>
          <p:cNvPr id="1380" name="Google Shape;1380;p59"/>
          <p:cNvCxnSpPr/>
          <p:nvPr/>
        </p:nvCxnSpPr>
        <p:spPr>
          <a:xfrm rot="10800000">
            <a:off x="5877395" y="6447130"/>
            <a:ext cx="1014324" cy="273719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cxnSp>
        <p:nvCxnSpPr>
          <p:cNvPr id="1381" name="Google Shape;1381;p59"/>
          <p:cNvCxnSpPr/>
          <p:nvPr/>
        </p:nvCxnSpPr>
        <p:spPr>
          <a:xfrm flipH="1">
            <a:off x="5405647" y="5067468"/>
            <a:ext cx="601784" cy="1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cxnSp>
        <p:nvCxnSpPr>
          <p:cNvPr id="1382" name="Google Shape;1382;p59"/>
          <p:cNvCxnSpPr/>
          <p:nvPr/>
        </p:nvCxnSpPr>
        <p:spPr>
          <a:xfrm flipH="1">
            <a:off x="5683318" y="3898276"/>
            <a:ext cx="978423" cy="1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1383" name="Google Shape;1383;p59"/>
          <p:cNvSpPr/>
          <p:nvPr/>
        </p:nvSpPr>
        <p:spPr>
          <a:xfrm>
            <a:off x="6758709" y="3526667"/>
            <a:ext cx="4037991" cy="4699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good approx. using 3D grids</a:t>
            </a:r>
            <a:endParaRPr/>
          </a:p>
        </p:txBody>
      </p:sp>
      <p:sp>
        <p:nvSpPr>
          <p:cNvPr id="1384" name="Google Shape;1384;p59"/>
          <p:cNvSpPr/>
          <p:nvPr/>
        </p:nvSpPr>
        <p:spPr>
          <a:xfrm>
            <a:off x="6342955" y="4355539"/>
            <a:ext cx="5628532" cy="838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Helvetica Neue"/>
              <a:buNone/>
            </a:pPr>
            <a:r>
              <a:rPr b="1" i="0" lang="en-US" sz="2400" u="none" cap="none" strike="noStrike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LOW-RES: looked up in precomputed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Helvetica Neue"/>
              <a:buNone/>
            </a:pPr>
            <a:r>
              <a:rPr b="1" i="0" lang="en-US" sz="2400" u="none" cap="none" strike="noStrike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“Rotamer Interaction Field” (RIF)</a:t>
            </a:r>
            <a:endParaRPr/>
          </a:p>
        </p:txBody>
      </p:sp>
      <p:sp>
        <p:nvSpPr>
          <p:cNvPr id="1385" name="Google Shape;1385;p59"/>
          <p:cNvSpPr/>
          <p:nvPr/>
        </p:nvSpPr>
        <p:spPr>
          <a:xfrm>
            <a:off x="7136307" y="6388640"/>
            <a:ext cx="4643324" cy="12065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lookup rotamers in RIF, then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lookup each rot in precomputed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1-body energy table for scaffold</a:t>
            </a:r>
            <a:endParaRPr/>
          </a:p>
        </p:txBody>
      </p:sp>
      <p:sp>
        <p:nvSpPr>
          <p:cNvPr id="1386" name="Google Shape;1386;p59"/>
          <p:cNvSpPr/>
          <p:nvPr/>
        </p:nvSpPr>
        <p:spPr>
          <a:xfrm>
            <a:off x="6530147" y="8583142"/>
            <a:ext cx="5855644" cy="838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Helvetica Neue"/>
              <a:buNone/>
            </a:pPr>
            <a:r>
              <a:rPr b="1" i="0" lang="en-US" sz="2400" u="none" cap="none" strike="noStrik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HIGH-RES: look up candidate rotamers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Helvetica Neue"/>
              <a:buNone/>
            </a:pPr>
            <a:r>
              <a:rPr b="1" i="0" lang="en-US" sz="2400" u="none" cap="none" strike="noStrik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 RIF, small packing calculation</a:t>
            </a:r>
            <a:endParaRPr/>
          </a:p>
        </p:txBody>
      </p:sp>
      <p:sp>
        <p:nvSpPr>
          <p:cNvPr id="1387" name="Google Shape;1387;p59"/>
          <p:cNvSpPr/>
          <p:nvPr/>
        </p:nvSpPr>
        <p:spPr>
          <a:xfrm>
            <a:off x="7562444" y="8035887"/>
            <a:ext cx="2851250" cy="4699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Helvetica Neue"/>
              <a:buNone/>
            </a:pPr>
            <a:r>
              <a:rPr b="1" i="0" lang="en-US" sz="2400" u="none" cap="none" strike="noStrike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LOW-RES: ignored</a:t>
            </a:r>
            <a:endParaRPr/>
          </a:p>
        </p:txBody>
      </p:sp>
      <p:sp>
        <p:nvSpPr>
          <p:cNvPr id="1388" name="Google Shape;1388;p59"/>
          <p:cNvSpPr/>
          <p:nvPr/>
        </p:nvSpPr>
        <p:spPr>
          <a:xfrm>
            <a:off x="6464386" y="5125163"/>
            <a:ext cx="5703690" cy="838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Helvetica Neue"/>
              <a:buNone/>
            </a:pPr>
            <a:r>
              <a:rPr b="1" i="0" lang="en-US" sz="2400" u="none" cap="none" strike="noStrik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HIGH-RES: recompute more-accurate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Helvetica Neue"/>
              <a:buNone/>
            </a:pPr>
            <a:r>
              <a:rPr b="1" i="0" lang="en-US" sz="2400" u="none" cap="none" strike="noStrik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rotamer-target energy</a:t>
            </a:r>
            <a:endParaRPr/>
          </a:p>
        </p:txBody>
      </p:sp>
      <p:sp>
        <p:nvSpPr>
          <p:cNvPr id="1389" name="Google Shape;1389;p59"/>
          <p:cNvSpPr/>
          <p:nvPr/>
        </p:nvSpPr>
        <p:spPr>
          <a:xfrm>
            <a:off x="9515529" y="443456"/>
            <a:ext cx="2637609" cy="249547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  <a:effectLst>
            <a:outerShdw blurRad="38100" rotWithShape="0" dir="5400000" dist="25400">
              <a:srgbClr val="000000">
                <a:alpha val="49803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 Light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390" name="Google Shape;1390;p59"/>
          <p:cNvSpPr/>
          <p:nvPr/>
        </p:nvSpPr>
        <p:spPr>
          <a:xfrm>
            <a:off x="531366" y="443456"/>
            <a:ext cx="8267547" cy="249547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  <a:effectLst>
            <a:outerShdw blurRad="50800" rotWithShape="0" dist="12700">
              <a:srgbClr val="000000">
                <a:alpha val="49803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 Light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grpSp>
        <p:nvGrpSpPr>
          <p:cNvPr id="1391" name="Google Shape;1391;p59"/>
          <p:cNvGrpSpPr/>
          <p:nvPr/>
        </p:nvGrpSpPr>
        <p:grpSpPr>
          <a:xfrm>
            <a:off x="962313" y="769105"/>
            <a:ext cx="2036191" cy="2018786"/>
            <a:chOff x="0" y="0"/>
            <a:chExt cx="2036189" cy="2018784"/>
          </a:xfrm>
        </p:grpSpPr>
        <p:pic>
          <p:nvPicPr>
            <p:cNvPr id="1392" name="Google Shape;1392;p5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0" y="0"/>
              <a:ext cx="1941996" cy="188357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93" name="Google Shape;1393;p59"/>
            <p:cNvSpPr/>
            <p:nvPr/>
          </p:nvSpPr>
          <p:spPr>
            <a:xfrm>
              <a:off x="773070" y="755665"/>
              <a:ext cx="1263119" cy="1263119"/>
            </a:xfrm>
            <a:prstGeom prst="ellipse">
              <a:avLst/>
            </a:prstGeom>
            <a:noFill/>
            <a:ln cap="flat" cmpd="sng" w="50800">
              <a:solidFill>
                <a:schemeClr val="accent5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65000" lIns="65000" spcFirstLastPara="1" rIns="65000" wrap="square" tIns="6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Calibri"/>
                <a:buNone/>
              </a:pPr>
              <a:r>
                <a:t/>
              </a:r>
              <a:endParaRPr b="0" i="0" sz="3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94" name="Google Shape;1394;p59"/>
          <p:cNvGrpSpPr/>
          <p:nvPr/>
        </p:nvGrpSpPr>
        <p:grpSpPr>
          <a:xfrm>
            <a:off x="3829592" y="722470"/>
            <a:ext cx="1927393" cy="1937442"/>
            <a:chOff x="0" y="0"/>
            <a:chExt cx="1927391" cy="1937440"/>
          </a:xfrm>
        </p:grpSpPr>
        <p:pic>
          <p:nvPicPr>
            <p:cNvPr id="1395" name="Google Shape;1395;p59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0" y="0"/>
              <a:ext cx="1872607" cy="18893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96" name="Google Shape;1396;p59"/>
            <p:cNvSpPr/>
            <p:nvPr/>
          </p:nvSpPr>
          <p:spPr>
            <a:xfrm>
              <a:off x="1288146" y="1298195"/>
              <a:ext cx="639245" cy="639245"/>
            </a:xfrm>
            <a:prstGeom prst="ellipse">
              <a:avLst/>
            </a:prstGeom>
            <a:noFill/>
            <a:ln cap="flat" cmpd="sng" w="50800">
              <a:solidFill>
                <a:schemeClr val="accent5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65000" lIns="65000" spcFirstLastPara="1" rIns="65000" wrap="square" tIns="6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Calibri"/>
                <a:buNone/>
              </a:pPr>
              <a:r>
                <a:t/>
              </a:r>
              <a:endParaRPr b="0" i="0" sz="3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97" name="Google Shape;1397;p59"/>
          <p:cNvGrpSpPr/>
          <p:nvPr/>
        </p:nvGrpSpPr>
        <p:grpSpPr>
          <a:xfrm>
            <a:off x="6575347" y="738172"/>
            <a:ext cx="1816148" cy="1818888"/>
            <a:chOff x="0" y="0"/>
            <a:chExt cx="1816146" cy="1818887"/>
          </a:xfrm>
        </p:grpSpPr>
        <p:pic>
          <p:nvPicPr>
            <p:cNvPr id="1398" name="Google Shape;1398;p59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0" y="0"/>
              <a:ext cx="1816146" cy="18188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99" name="Google Shape;1399;p59"/>
            <p:cNvSpPr/>
            <p:nvPr/>
          </p:nvSpPr>
          <p:spPr>
            <a:xfrm>
              <a:off x="1083496" y="1095186"/>
              <a:ext cx="292163" cy="292164"/>
            </a:xfrm>
            <a:prstGeom prst="ellipse">
              <a:avLst/>
            </a:prstGeom>
            <a:noFill/>
            <a:ln cap="flat" cmpd="sng" w="50800">
              <a:solidFill>
                <a:schemeClr val="accent5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65000" lIns="65000" spcFirstLastPara="1" rIns="65000" wrap="square" tIns="6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Calibri"/>
                <a:buNone/>
              </a:pPr>
              <a:r>
                <a:t/>
              </a:r>
              <a:endParaRPr b="0" i="0" sz="3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00" name="Google Shape;1400;p59"/>
          <p:cNvGrpSpPr/>
          <p:nvPr/>
        </p:nvGrpSpPr>
        <p:grpSpPr>
          <a:xfrm>
            <a:off x="9924890" y="781747"/>
            <a:ext cx="1818888" cy="1818888"/>
            <a:chOff x="0" y="0"/>
            <a:chExt cx="1818886" cy="1818887"/>
          </a:xfrm>
        </p:grpSpPr>
        <p:pic>
          <p:nvPicPr>
            <p:cNvPr id="1401" name="Google Shape;1401;p59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0" y="0"/>
              <a:ext cx="1818886" cy="18188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02" name="Google Shape;1402;p59"/>
            <p:cNvSpPr/>
            <p:nvPr/>
          </p:nvSpPr>
          <p:spPr>
            <a:xfrm>
              <a:off x="1200338" y="988974"/>
              <a:ext cx="172327" cy="172326"/>
            </a:xfrm>
            <a:prstGeom prst="ellipse">
              <a:avLst/>
            </a:prstGeom>
            <a:noFill/>
            <a:ln cap="flat" cmpd="sng" w="50800">
              <a:solidFill>
                <a:schemeClr val="accent5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65000" lIns="65000" spcFirstLastPara="1" rIns="65000" wrap="square" tIns="6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Calibri"/>
                <a:buNone/>
              </a:pPr>
              <a:r>
                <a:t/>
              </a:r>
              <a:endParaRPr b="0" i="0" sz="3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1403" name="Google Shape;1403;p59"/>
          <p:cNvCxnSpPr/>
          <p:nvPr/>
        </p:nvCxnSpPr>
        <p:spPr>
          <a:xfrm>
            <a:off x="3073400" y="1691190"/>
            <a:ext cx="681296" cy="1"/>
          </a:xfrm>
          <a:prstGeom prst="straightConnector1">
            <a:avLst/>
          </a:prstGeom>
          <a:noFill/>
          <a:ln cap="flat" cmpd="sng" w="762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cxnSp>
        <p:nvCxnSpPr>
          <p:cNvPr id="1404" name="Google Shape;1404;p59"/>
          <p:cNvCxnSpPr/>
          <p:nvPr/>
        </p:nvCxnSpPr>
        <p:spPr>
          <a:xfrm>
            <a:off x="5831881" y="1691190"/>
            <a:ext cx="681296" cy="1"/>
          </a:xfrm>
          <a:prstGeom prst="straightConnector1">
            <a:avLst/>
          </a:prstGeom>
          <a:noFill/>
          <a:ln cap="flat" cmpd="sng" w="762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cxnSp>
        <p:nvCxnSpPr>
          <p:cNvPr id="1405" name="Google Shape;1405;p59"/>
          <p:cNvCxnSpPr/>
          <p:nvPr/>
        </p:nvCxnSpPr>
        <p:spPr>
          <a:xfrm>
            <a:off x="8816573" y="1691190"/>
            <a:ext cx="681296" cy="1"/>
          </a:xfrm>
          <a:prstGeom prst="straightConnector1">
            <a:avLst/>
          </a:prstGeom>
          <a:noFill/>
          <a:ln cap="flat" cmpd="sng" w="762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9" name="Shape 1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10" name="Google Shape;1410;p60"/>
          <p:cNvGraphicFramePr/>
          <p:nvPr/>
        </p:nvGraphicFramePr>
        <p:xfrm>
          <a:off x="419100" y="13984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{0C5F69E0-FF81-410D-AA79-AAAD21F263D8}</a:tableStyleId>
              </a:tblPr>
              <a:tblGrid>
                <a:gridCol w="2484675"/>
                <a:gridCol w="2484675"/>
                <a:gridCol w="2484675"/>
                <a:gridCol w="2484675"/>
                <a:gridCol w="2484675"/>
              </a:tblGrid>
              <a:tr h="23189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Helvetica Neue"/>
                        <a:buNone/>
                      </a:pPr>
                      <a:r>
                        <a:rPr b="1" lang="en-US" sz="2600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Undefined</a:t>
                      </a:r>
                      <a:endParaRPr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Helvetica Neue Light"/>
                        <a:buNone/>
                      </a:pPr>
                      <a:r>
                        <a:rPr lang="en-US" sz="2200" u="none" cap="none" strike="noStrike"/>
                        <a:t> (doesn’t even make sense)</a:t>
                      </a:r>
                      <a:endParaRPr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60606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12700">
                      <a:solidFill>
                        <a:srgbClr val="60606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Helvetica Neue"/>
                        <a:buNone/>
                      </a:pPr>
                      <a:r>
                        <a:rPr b="1" lang="en-US" sz="2600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Exponential</a:t>
                      </a:r>
                      <a:endParaRPr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Helvetica Neue Light"/>
                        <a:buNone/>
                      </a:pPr>
                      <a:r>
                        <a:rPr lang="en-US" sz="2200" u="none" cap="none" strike="noStrike"/>
                        <a:t>(utterly terrible)</a:t>
                      </a:r>
                      <a:endParaRPr/>
                    </a:p>
                  </a:txBody>
                  <a:tcPr marT="50800" marB="50800" marR="50800" marL="50800" anchor="ctr">
                    <a:lnT cap="flat" cmpd="sng" w="12700">
                      <a:solidFill>
                        <a:srgbClr val="60606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Helvetica Neue"/>
                        <a:buNone/>
                      </a:pPr>
                      <a:r>
                        <a:rPr b="1" lang="en-US" sz="2600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NotPolynomial</a:t>
                      </a:r>
                      <a:endParaRPr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Helvetica Neue"/>
                        <a:buNone/>
                      </a:pPr>
                      <a:r>
                        <a:rPr i="1" lang="en-US" sz="2300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(bad, but manageable)</a:t>
                      </a:r>
                      <a:endParaRPr/>
                    </a:p>
                  </a:txBody>
                  <a:tcPr marT="50800" marB="50800" marR="50800" marL="50800" anchor="ctr">
                    <a:lnT cap="flat" cmpd="sng" w="12700">
                      <a:solidFill>
                        <a:srgbClr val="60606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Helvetica Neue"/>
                        <a:buNone/>
                      </a:pPr>
                      <a:r>
                        <a:rPr b="1" lang="en-US" sz="2600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Polynomial</a:t>
                      </a:r>
                      <a:endParaRPr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Helvetica Neue"/>
                        <a:buNone/>
                      </a:pPr>
                      <a:r>
                        <a:rPr i="1" lang="en-US" sz="2300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(good, mostly)</a:t>
                      </a:r>
                      <a:endParaRPr/>
                    </a:p>
                  </a:txBody>
                  <a:tcPr marT="50800" marB="50800" marR="50800" marL="50800" anchor="ctr">
                    <a:lnT cap="flat" cmpd="sng" w="12700">
                      <a:solidFill>
                        <a:srgbClr val="60606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Helvetica Neue"/>
                        <a:buNone/>
                      </a:pPr>
                      <a:r>
                        <a:rPr b="1" lang="en-US" sz="2300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Whiteboard Math</a:t>
                      </a:r>
                      <a:endParaRPr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Helvetica Neue"/>
                        <a:buNone/>
                      </a:pPr>
                      <a:r>
                        <a:rPr i="1" lang="en-US" sz="2200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(perfect, but usually fantasy)</a:t>
                      </a:r>
                      <a:endParaRPr/>
                    </a:p>
                  </a:txBody>
                  <a:tcPr marT="50800" marB="50800" marR="50800" marL="50800" anchor="ctr">
                    <a:lnR cap="flat" cmpd="sng" w="12700">
                      <a:solidFill>
                        <a:srgbClr val="60606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0606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23189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Helvetica Neue Light"/>
                        <a:buNone/>
                      </a:pPr>
                      <a:r>
                        <a:rPr lang="en-US" sz="2400" u="none" cap="none" strike="noStrike"/>
                        <a:t>Molucular Dynamics</a:t>
                      </a:r>
                      <a:endParaRPr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Helvetica Neue Light"/>
                        <a:buNone/>
                      </a:pPr>
                      <a:r>
                        <a:rPr lang="en-US" sz="2000" u="none" cap="none" strike="noStrike"/>
                        <a:t>(Physical Simulation)</a:t>
                      </a:r>
                      <a:endParaRPr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60606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Helvetica Neue Light"/>
                        <a:buNone/>
                      </a:pPr>
                      <a:r>
                        <a:rPr lang="en-US" sz="2400" u="none" cap="none" strike="noStrike"/>
                        <a:t>Rosetta</a:t>
                      </a:r>
                      <a:br>
                        <a:rPr lang="en-US" sz="2400" u="none" cap="none" strike="noStrike"/>
                      </a:br>
                      <a:r>
                        <a:rPr lang="en-US" sz="2400" u="none" cap="none" strike="noStrike"/>
                        <a:t>(Monte Carlo)</a:t>
                      </a:r>
                      <a:br>
                        <a:rPr lang="en-US" sz="2400" u="none" cap="none" strike="noStrike"/>
                      </a:br>
                      <a:endParaRPr/>
                    </a:p>
                  </a:txBody>
                  <a:tcPr marT="50800" marB="50800" marR="50800" marL="508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Helvetica Neue Light"/>
                        <a:buNone/>
                      </a:pPr>
                      <a:r>
                        <a:rPr lang="en-US" sz="2400" u="none" cap="none" strike="noStrike"/>
                        <a:t>Branch &amp; Bound</a:t>
                      </a:r>
                      <a:br>
                        <a:rPr lang="en-US" sz="2400" u="none" cap="none" strike="noStrike"/>
                      </a:br>
                      <a:r>
                        <a:rPr lang="en-US" sz="2400" u="none" cap="none" strike="noStrike"/>
                        <a:t>(my stuff)</a:t>
                      </a:r>
                      <a:endParaRPr/>
                    </a:p>
                  </a:txBody>
                  <a:tcPr marT="50800" marB="50800" marR="50800" marL="508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Helvetica Neue Light"/>
                        <a:buNone/>
                      </a:pPr>
                      <a:r>
                        <a:rPr lang="en-US" sz="2400" u="none" cap="none" strike="noStrike"/>
                        <a:t>Lattice Models(?)</a:t>
                      </a:r>
                      <a:br>
                        <a:rPr lang="en-US" sz="2400" u="none" cap="none" strike="noStrike"/>
                      </a:br>
                      <a:r>
                        <a:rPr lang="en-US" sz="2400" u="none" cap="none" strike="noStrike"/>
                        <a:t>Linear Program</a:t>
                      </a:r>
                      <a:br>
                        <a:rPr lang="en-US" sz="2400" u="none" cap="none" strike="noStrike"/>
                      </a:br>
                      <a:r>
                        <a:rPr lang="en-US" sz="2400" u="none" cap="none" strike="noStrike"/>
                        <a:t>…</a:t>
                      </a:r>
                      <a:endParaRPr/>
                    </a:p>
                  </a:txBody>
                  <a:tcPr marT="50800" marB="50800" marR="50800" marL="508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Helvetica Neue Light"/>
                        <a:buNone/>
                      </a:pPr>
                      <a:r>
                        <a:rPr lang="en-US" sz="2400" u="none" cap="none" strike="noStrike"/>
                        <a:t>E = MC</a:t>
                      </a:r>
                      <a:r>
                        <a:rPr baseline="30000" lang="en-US" sz="2400" u="none" cap="none" strike="noStrike"/>
                        <a:t>2</a:t>
                      </a:r>
                      <a:endParaRPr/>
                    </a:p>
                  </a:txBody>
                  <a:tcPr marT="50800" marB="50800" marR="50800" marL="50800" anchor="ctr">
                    <a:lnR cap="flat" cmpd="sng" w="12700">
                      <a:solidFill>
                        <a:srgbClr val="60606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23189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Helvetica Neue Light"/>
                        <a:buNone/>
                      </a:pPr>
                      <a:r>
                        <a:rPr lang="en-US" sz="2000" u="none" cap="none" strike="noStrike"/>
                        <a:t>Differentiable Energy Function</a:t>
                      </a:r>
                      <a:endParaRPr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60606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12700">
                      <a:solidFill>
                        <a:srgbClr val="60606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Helvetica Neue Light"/>
                        <a:buNone/>
                      </a:pPr>
                      <a:r>
                        <a:rPr lang="en-US" sz="2000" u="none" cap="none" strike="noStrike"/>
                        <a:t>Pair-decomposable Energy Function</a:t>
                      </a:r>
                      <a:br>
                        <a:rPr lang="en-US" sz="2000" u="none" cap="none" strike="noStrike"/>
                      </a:br>
                      <a:r>
                        <a:rPr lang="en-US" sz="2000" u="none" cap="none" strike="noStrike"/>
                        <a:t>+</a:t>
                      </a:r>
                      <a:br>
                        <a:rPr lang="en-US" sz="2000" u="none" cap="none" strike="noStrike"/>
                      </a:br>
                      <a:r>
                        <a:rPr lang="en-US" sz="2000" u="none" cap="none" strike="noStrike"/>
                        <a:t>Kinematic model</a:t>
                      </a:r>
                      <a:endParaRPr/>
                    </a:p>
                  </a:txBody>
                  <a:tcPr marT="50800" marB="50800" marR="50800" marL="50800" anchor="ctr">
                    <a:lnB cap="flat" cmpd="sng" w="12700">
                      <a:solidFill>
                        <a:srgbClr val="60606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Helvetica Neue Light"/>
                        <a:buNone/>
                      </a:pPr>
                      <a:r>
                        <a:rPr lang="en-US" sz="2000" u="none" cap="none" strike="noStrike"/>
                        <a:t>Energy Func. with bounding heuristics</a:t>
                      </a:r>
                      <a:br>
                        <a:rPr lang="en-US" sz="2000" u="none" cap="none" strike="noStrike"/>
                      </a:br>
                      <a:r>
                        <a:rPr lang="en-US" sz="2000" u="none" cap="none" strike="noStrike"/>
                        <a:t>+</a:t>
                      </a:r>
                      <a:br>
                        <a:rPr lang="en-US" sz="2000" u="none" cap="none" strike="noStrike"/>
                      </a:br>
                      <a:r>
                        <a:rPr lang="en-US" sz="2000" u="none" cap="none" strike="noStrike"/>
                        <a:t>hierarchical sampling structure</a:t>
                      </a:r>
                      <a:endParaRPr/>
                    </a:p>
                  </a:txBody>
                  <a:tcPr marT="50800" marB="50800" marR="50800" marL="50800" anchor="ctr">
                    <a:lnB cap="flat" cmpd="sng" w="12700">
                      <a:solidFill>
                        <a:srgbClr val="60606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Helvetica Neue Light"/>
                        <a:buNone/>
                      </a:pPr>
                      <a:r>
                        <a:rPr lang="en-US" sz="2000" u="none" cap="none" strike="noStrike"/>
                        <a:t>protein is a </a:t>
                      </a:r>
                      <a:br>
                        <a:rPr lang="en-US" sz="2000" u="none" cap="none" strike="noStrike"/>
                      </a:br>
                      <a:r>
                        <a:rPr lang="en-US" sz="2000" u="none" cap="none" strike="noStrike"/>
                        <a:t>cuboid snake </a:t>
                      </a:r>
                      <a:br>
                        <a:rPr lang="en-US" sz="2000" u="none" cap="none" strike="noStrike"/>
                      </a:br>
                      <a:r>
                        <a:rPr lang="en-US" sz="2000" u="none" cap="none" strike="noStrike"/>
                        <a:t>of two colors?</a:t>
                      </a:r>
                      <a:endParaRPr/>
                    </a:p>
                  </a:txBody>
                  <a:tcPr marT="50800" marB="50800" marR="50800" marL="50800" anchor="ctr">
                    <a:lnB cap="flat" cmpd="sng" w="12700">
                      <a:solidFill>
                        <a:srgbClr val="60606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Helvetica Neue Light"/>
                        <a:buNone/>
                      </a:pPr>
                      <a:r>
                        <a:rPr lang="en-US" sz="2000" u="none" cap="none" strike="noStrike"/>
                        <a:t>Let the protein </a:t>
                      </a:r>
                      <a:br>
                        <a:rPr lang="en-US" sz="2000" u="none" cap="none" strike="noStrike"/>
                      </a:br>
                      <a:r>
                        <a:rPr lang="en-US" sz="2000" u="none" cap="none" strike="noStrike"/>
                        <a:t>be a Sphere of radius r…</a:t>
                      </a:r>
                      <a:endParaRPr/>
                    </a:p>
                  </a:txBody>
                  <a:tcPr marT="50800" marB="50800" marR="50800" marL="50800" anchor="ctr">
                    <a:lnR cap="flat" cmpd="sng" w="12700">
                      <a:solidFill>
                        <a:srgbClr val="60606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12700">
                      <a:solidFill>
                        <a:srgbClr val="60606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411" name="Google Shape;1411;p60"/>
          <p:cNvSpPr/>
          <p:nvPr/>
        </p:nvSpPr>
        <p:spPr>
          <a:xfrm>
            <a:off x="598685" y="25400"/>
            <a:ext cx="12273658" cy="1270000"/>
          </a:xfrm>
          <a:prstGeom prst="rightArrow">
            <a:avLst>
              <a:gd fmla="val 32000" name="adj1"/>
              <a:gd fmla="val 64000" name="adj2"/>
            </a:avLst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  <a:effectLst>
            <a:outerShdw blurRad="38100" rotWithShape="0" dir="5400000" dist="25400">
              <a:srgbClr val="000000">
                <a:alpha val="49803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 Light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412" name="Google Shape;1412;p60"/>
          <p:cNvSpPr/>
          <p:nvPr/>
        </p:nvSpPr>
        <p:spPr>
          <a:xfrm flipH="1">
            <a:off x="493960" y="8369300"/>
            <a:ext cx="12273658" cy="1270000"/>
          </a:xfrm>
          <a:prstGeom prst="rightArrow">
            <a:avLst>
              <a:gd fmla="val 32000" name="adj1"/>
              <a:gd fmla="val 64000" name="adj2"/>
            </a:avLst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  <a:effectLst>
            <a:outerShdw blurRad="38100" rotWithShape="0" dir="5400000" dist="25400">
              <a:srgbClr val="000000">
                <a:alpha val="49803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 Light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413" name="Google Shape;1413;p60"/>
          <p:cNvSpPr/>
          <p:nvPr/>
        </p:nvSpPr>
        <p:spPr>
          <a:xfrm>
            <a:off x="4789586" y="368299"/>
            <a:ext cx="3425628" cy="584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-US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COMPUTABILITY</a:t>
            </a:r>
            <a:endParaRPr/>
          </a:p>
        </p:txBody>
      </p:sp>
      <p:sp>
        <p:nvSpPr>
          <p:cNvPr id="1414" name="Google Shape;1414;p60"/>
          <p:cNvSpPr/>
          <p:nvPr/>
        </p:nvSpPr>
        <p:spPr>
          <a:xfrm>
            <a:off x="3690540" y="8712199"/>
            <a:ext cx="5623720" cy="584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-US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MODELING POWER (maybe)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8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9" name="Google Shape;1419;p61"/>
          <p:cNvGrpSpPr/>
          <p:nvPr/>
        </p:nvGrpSpPr>
        <p:grpSpPr>
          <a:xfrm>
            <a:off x="2921486" y="3491595"/>
            <a:ext cx="9709995" cy="3713762"/>
            <a:chOff x="0" y="0"/>
            <a:chExt cx="9709992" cy="3713760"/>
          </a:xfrm>
        </p:grpSpPr>
        <p:pic>
          <p:nvPicPr>
            <p:cNvPr id="1420" name="Google Shape;1420;p6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17324"/>
              <a:ext cx="2585952" cy="36964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21" name="Google Shape;1421;p6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594893" y="51092"/>
              <a:ext cx="2366510" cy="3628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22" name="Google Shape;1422;p6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027896" y="19188"/>
              <a:ext cx="2249194" cy="35096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23" name="Google Shape;1423;p61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7561381" y="0"/>
              <a:ext cx="2148611" cy="353688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24" name="Google Shape;1424;p61"/>
          <p:cNvGrpSpPr/>
          <p:nvPr/>
        </p:nvGrpSpPr>
        <p:grpSpPr>
          <a:xfrm>
            <a:off x="2812395" y="1206783"/>
            <a:ext cx="9928176" cy="2468084"/>
            <a:chOff x="0" y="0"/>
            <a:chExt cx="9928174" cy="2468082"/>
          </a:xfrm>
        </p:grpSpPr>
        <p:pic>
          <p:nvPicPr>
            <p:cNvPr id="1425" name="Google Shape;1425;p61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0" y="3543"/>
              <a:ext cx="2370794" cy="229946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26" name="Google Shape;1426;p61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2586530" y="0"/>
              <a:ext cx="2286085" cy="23065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27" name="Google Shape;1427;p61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5165169" y="43026"/>
              <a:ext cx="2217158" cy="222050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28" name="Google Shape;1428;p61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7707672" y="43026"/>
              <a:ext cx="2220502" cy="222050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29" name="Google Shape;1429;p61"/>
            <p:cNvSpPr/>
            <p:nvPr/>
          </p:nvSpPr>
          <p:spPr>
            <a:xfrm>
              <a:off x="943766" y="926062"/>
              <a:ext cx="1542020" cy="1542020"/>
            </a:xfrm>
            <a:prstGeom prst="ellipse">
              <a:avLst/>
            </a:prstGeom>
            <a:noFill/>
            <a:ln cap="flat" cmpd="sng" w="50800">
              <a:solidFill>
                <a:schemeClr val="accent5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65000" lIns="65000" spcFirstLastPara="1" rIns="65000" wrap="square" tIns="6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Calibri"/>
                <a:buNone/>
              </a:pPr>
              <a:r>
                <a:t/>
              </a:r>
              <a:endParaRPr b="0" i="0" sz="3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0" name="Google Shape;1430;p61"/>
            <p:cNvSpPr/>
            <p:nvPr/>
          </p:nvSpPr>
          <p:spPr>
            <a:xfrm>
              <a:off x="4159104" y="1584840"/>
              <a:ext cx="780393" cy="780393"/>
            </a:xfrm>
            <a:prstGeom prst="ellipse">
              <a:avLst/>
            </a:prstGeom>
            <a:noFill/>
            <a:ln cap="flat" cmpd="sng" w="50800">
              <a:solidFill>
                <a:schemeClr val="accent5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65000" lIns="65000" spcFirstLastPara="1" rIns="65000" wrap="square" tIns="6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Calibri"/>
                <a:buNone/>
              </a:pPr>
              <a:r>
                <a:t/>
              </a:r>
              <a:endParaRPr b="0" i="0" sz="3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1" name="Google Shape;1431;p61"/>
            <p:cNvSpPr/>
            <p:nvPr/>
          </p:nvSpPr>
          <p:spPr>
            <a:xfrm>
              <a:off x="6487905" y="1380033"/>
              <a:ext cx="356673" cy="356674"/>
            </a:xfrm>
            <a:prstGeom prst="ellipse">
              <a:avLst/>
            </a:prstGeom>
            <a:noFill/>
            <a:ln cap="flat" cmpd="sng" w="50800">
              <a:solidFill>
                <a:schemeClr val="accent5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65000" lIns="65000" spcFirstLastPara="1" rIns="65000" wrap="square" tIns="6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Calibri"/>
                <a:buNone/>
              </a:pPr>
              <a:r>
                <a:t/>
              </a:r>
              <a:endParaRPr b="0" i="0" sz="3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2" name="Google Shape;1432;p61"/>
            <p:cNvSpPr/>
            <p:nvPr/>
          </p:nvSpPr>
          <p:spPr>
            <a:xfrm>
              <a:off x="9173049" y="1250368"/>
              <a:ext cx="210377" cy="210376"/>
            </a:xfrm>
            <a:prstGeom prst="ellipse">
              <a:avLst/>
            </a:prstGeom>
            <a:noFill/>
            <a:ln cap="flat" cmpd="sng" w="50800">
              <a:solidFill>
                <a:schemeClr val="accent5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65000" lIns="65000" spcFirstLastPara="1" rIns="65000" wrap="square" tIns="6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Calibri"/>
                <a:buNone/>
              </a:pPr>
              <a:r>
                <a:t/>
              </a:r>
              <a:endParaRPr b="0" i="0" sz="3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433" name="Google Shape;1433;p61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8747342" y="7650236"/>
            <a:ext cx="1179049" cy="8149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4" name="Google Shape;1434;p61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6157891" y="7491623"/>
            <a:ext cx="1230605" cy="11321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5" name="Google Shape;1435;p61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3423127" y="7328524"/>
            <a:ext cx="1573729" cy="14583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6" name="Google Shape;1436;p61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11285237" y="7775791"/>
            <a:ext cx="867841" cy="563820"/>
          </a:xfrm>
          <a:prstGeom prst="rect">
            <a:avLst/>
          </a:prstGeom>
          <a:noFill/>
          <a:ln>
            <a:noFill/>
          </a:ln>
        </p:spPr>
      </p:pic>
      <p:sp>
        <p:nvSpPr>
          <p:cNvPr id="1437" name="Google Shape;1437;p61"/>
          <p:cNvSpPr/>
          <p:nvPr/>
        </p:nvSpPr>
        <p:spPr>
          <a:xfrm>
            <a:off x="1326306" y="312871"/>
            <a:ext cx="10352188" cy="6477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-US" sz="3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Hierarchical Search Using Bounding Functions</a:t>
            </a:r>
            <a:endParaRPr/>
          </a:p>
        </p:txBody>
      </p:sp>
      <p:sp>
        <p:nvSpPr>
          <p:cNvPr id="1438" name="Google Shape;1438;p61"/>
          <p:cNvSpPr/>
          <p:nvPr/>
        </p:nvSpPr>
        <p:spPr>
          <a:xfrm>
            <a:off x="3789869" y="8910046"/>
            <a:ext cx="822504" cy="6477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r=8</a:t>
            </a:r>
            <a:endParaRPr/>
          </a:p>
        </p:txBody>
      </p:sp>
      <p:sp>
        <p:nvSpPr>
          <p:cNvPr id="1439" name="Google Shape;1439;p61"/>
          <p:cNvSpPr/>
          <p:nvPr/>
        </p:nvSpPr>
        <p:spPr>
          <a:xfrm>
            <a:off x="6262406" y="8910046"/>
            <a:ext cx="822504" cy="6477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r=4</a:t>
            </a:r>
            <a:endParaRPr/>
          </a:p>
        </p:txBody>
      </p:sp>
      <p:sp>
        <p:nvSpPr>
          <p:cNvPr id="1440" name="Google Shape;1440;p61"/>
          <p:cNvSpPr/>
          <p:nvPr/>
        </p:nvSpPr>
        <p:spPr>
          <a:xfrm>
            <a:off x="8841979" y="8910046"/>
            <a:ext cx="822504" cy="6477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r=2</a:t>
            </a:r>
            <a:endParaRPr/>
          </a:p>
        </p:txBody>
      </p:sp>
      <p:sp>
        <p:nvSpPr>
          <p:cNvPr id="1441" name="Google Shape;1441;p61"/>
          <p:cNvSpPr/>
          <p:nvPr/>
        </p:nvSpPr>
        <p:spPr>
          <a:xfrm>
            <a:off x="11293110" y="8910046"/>
            <a:ext cx="822503" cy="6477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r=1</a:t>
            </a:r>
            <a:endParaRPr/>
          </a:p>
        </p:txBody>
      </p:sp>
      <p:sp>
        <p:nvSpPr>
          <p:cNvPr id="1442" name="Google Shape;1442;p61"/>
          <p:cNvSpPr/>
          <p:nvPr/>
        </p:nvSpPr>
        <p:spPr>
          <a:xfrm>
            <a:off x="634873" y="1732437"/>
            <a:ext cx="1630833" cy="11938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search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grid</a:t>
            </a:r>
            <a:endParaRPr/>
          </a:p>
        </p:txBody>
      </p:sp>
      <p:sp>
        <p:nvSpPr>
          <p:cNvPr id="1443" name="Google Shape;1443;p61"/>
          <p:cNvSpPr/>
          <p:nvPr/>
        </p:nvSpPr>
        <p:spPr>
          <a:xfrm>
            <a:off x="326034" y="4675933"/>
            <a:ext cx="2248511" cy="11938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ensemble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in grid</a:t>
            </a:r>
            <a:endParaRPr/>
          </a:p>
        </p:txBody>
      </p:sp>
      <p:sp>
        <p:nvSpPr>
          <p:cNvPr id="1444" name="Google Shape;1444;p61"/>
          <p:cNvSpPr/>
          <p:nvPr/>
        </p:nvSpPr>
        <p:spPr>
          <a:xfrm>
            <a:off x="509459" y="7758577"/>
            <a:ext cx="1630377" cy="11938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single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residue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8" name="Shape 1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9" name="Google Shape;1449;p62"/>
          <p:cNvSpPr txBox="1"/>
          <p:nvPr>
            <p:ph idx="12" type="sldNum"/>
          </p:nvPr>
        </p:nvSpPr>
        <p:spPr>
          <a:xfrm>
            <a:off x="9320107" y="9114112"/>
            <a:ext cx="3034454" cy="371349"/>
          </a:xfrm>
          <a:prstGeom prst="rect">
            <a:avLst/>
          </a:prstGeom>
          <a:noFill/>
          <a:ln>
            <a:noFill/>
          </a:ln>
        </p:spPr>
        <p:txBody>
          <a:bodyPr anchorCtr="0" anchor="ctr" bIns="65000" lIns="65000" spcFirstLastPara="1" rIns="65000" wrap="square" tIns="650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</a:pPr>
            <a:fld id="{00000000-1234-1234-1234-123412341234}" type="slidenum">
              <a:rPr b="0" i="0" lang="en-US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/>
          </a:p>
        </p:txBody>
      </p:sp>
      <p:pic>
        <p:nvPicPr>
          <p:cNvPr id="1450" name="Google Shape;1450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91498"/>
            <a:ext cx="8041701" cy="51760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Google Shape;257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01720" y="1105666"/>
            <a:ext cx="10832962" cy="5967468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21"/>
          <p:cNvSpPr/>
          <p:nvPr/>
        </p:nvSpPr>
        <p:spPr>
          <a:xfrm>
            <a:off x="2651720" y="6658385"/>
            <a:ext cx="970360" cy="12065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RIF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16Å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~1e14</a:t>
            </a:r>
            <a:endParaRPr/>
          </a:p>
        </p:txBody>
      </p:sp>
      <p:sp>
        <p:nvSpPr>
          <p:cNvPr id="259" name="Google Shape;259;p21"/>
          <p:cNvSpPr/>
          <p:nvPr/>
        </p:nvSpPr>
        <p:spPr>
          <a:xfrm>
            <a:off x="4039989" y="6658385"/>
            <a:ext cx="970360" cy="12065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RIF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8Å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~1e12</a:t>
            </a:r>
            <a:endParaRPr/>
          </a:p>
        </p:txBody>
      </p:sp>
      <p:sp>
        <p:nvSpPr>
          <p:cNvPr id="260" name="Google Shape;260;p21"/>
          <p:cNvSpPr/>
          <p:nvPr/>
        </p:nvSpPr>
        <p:spPr>
          <a:xfrm>
            <a:off x="5428257" y="6658385"/>
            <a:ext cx="970361" cy="12065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RIF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4Å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~1e10</a:t>
            </a:r>
            <a:endParaRPr/>
          </a:p>
        </p:txBody>
      </p:sp>
      <p:sp>
        <p:nvSpPr>
          <p:cNvPr id="261" name="Google Shape;261;p21"/>
          <p:cNvSpPr/>
          <p:nvPr/>
        </p:nvSpPr>
        <p:spPr>
          <a:xfrm>
            <a:off x="6901284" y="6658385"/>
            <a:ext cx="800845" cy="12065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RIF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2Å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~1e8</a:t>
            </a:r>
            <a:endParaRPr/>
          </a:p>
        </p:txBody>
      </p:sp>
      <p:sp>
        <p:nvSpPr>
          <p:cNvPr id="262" name="Google Shape;262;p21"/>
          <p:cNvSpPr/>
          <p:nvPr/>
        </p:nvSpPr>
        <p:spPr>
          <a:xfrm>
            <a:off x="8289552" y="6658385"/>
            <a:ext cx="800846" cy="12065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RIF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1Å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~1e7</a:t>
            </a:r>
            <a:endParaRPr/>
          </a:p>
        </p:txBody>
      </p:sp>
      <p:sp>
        <p:nvSpPr>
          <p:cNvPr id="263" name="Google Shape;263;p21"/>
          <p:cNvSpPr/>
          <p:nvPr/>
        </p:nvSpPr>
        <p:spPr>
          <a:xfrm>
            <a:off x="9656836" y="6658385"/>
            <a:ext cx="842815" cy="12065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RIF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0.5Å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~1e5</a:t>
            </a:r>
            <a:endParaRPr/>
          </a:p>
        </p:txBody>
      </p:sp>
      <p:sp>
        <p:nvSpPr>
          <p:cNvPr id="264" name="Google Shape;264;p21"/>
          <p:cNvSpPr/>
          <p:nvPr/>
        </p:nvSpPr>
        <p:spPr>
          <a:xfrm>
            <a:off x="10858921" y="6658385"/>
            <a:ext cx="1215183" cy="12065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Ros.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Design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~1e-2</a:t>
            </a:r>
            <a:endParaRPr/>
          </a:p>
        </p:txBody>
      </p:sp>
      <p:sp>
        <p:nvSpPr>
          <p:cNvPr id="265" name="Google Shape;265;p21"/>
          <p:cNvSpPr/>
          <p:nvPr/>
        </p:nvSpPr>
        <p:spPr>
          <a:xfrm>
            <a:off x="5111491" y="387350"/>
            <a:ext cx="6010350" cy="6477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-US" sz="3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Hierarchical Search Stages</a:t>
            </a:r>
            <a:endParaRPr/>
          </a:p>
        </p:txBody>
      </p:sp>
      <p:sp>
        <p:nvSpPr>
          <p:cNvPr id="266" name="Google Shape;266;p21"/>
          <p:cNvSpPr/>
          <p:nvPr/>
        </p:nvSpPr>
        <p:spPr>
          <a:xfrm>
            <a:off x="5531590" y="1192997"/>
            <a:ext cx="6866764" cy="1016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-US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total size of 0.5Å gridded space ~1e15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-US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(per scaffold)</a:t>
            </a:r>
            <a:endParaRPr/>
          </a:p>
        </p:txBody>
      </p:sp>
      <p:sp>
        <p:nvSpPr>
          <p:cNvPr id="267" name="Google Shape;267;p21"/>
          <p:cNvSpPr/>
          <p:nvPr/>
        </p:nvSpPr>
        <p:spPr>
          <a:xfrm rot="-5400000">
            <a:off x="-1407710" y="3778250"/>
            <a:ext cx="4745820" cy="6223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-US" sz="3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“Samples” per second</a:t>
            </a:r>
            <a:endParaRPr/>
          </a:p>
        </p:txBody>
      </p:sp>
      <p:cxnSp>
        <p:nvCxnSpPr>
          <p:cNvPr id="268" name="Google Shape;268;p21"/>
          <p:cNvCxnSpPr/>
          <p:nvPr/>
        </p:nvCxnSpPr>
        <p:spPr>
          <a:xfrm>
            <a:off x="2919190" y="8382000"/>
            <a:ext cx="5601867" cy="0"/>
          </a:xfrm>
          <a:prstGeom prst="straightConnector1">
            <a:avLst/>
          </a:prstGeom>
          <a:noFill/>
          <a:ln cap="flat" cmpd="sng" w="63500">
            <a:solidFill>
              <a:srgbClr val="144D85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269" name="Google Shape;269;p21"/>
          <p:cNvSpPr/>
          <p:nvPr/>
        </p:nvSpPr>
        <p:spPr>
          <a:xfrm>
            <a:off x="8835359" y="8096250"/>
            <a:ext cx="2848863" cy="5715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4D85"/>
              </a:buClr>
              <a:buFont typeface="Helvetica Neue"/>
              <a:buNone/>
            </a:pPr>
            <a:r>
              <a:rPr b="1" i="0" lang="en-US" sz="3100" u="none" cap="none" strike="noStrike">
                <a:solidFill>
                  <a:srgbClr val="144D8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Discrimination</a:t>
            </a:r>
            <a:endParaRPr/>
          </a:p>
        </p:txBody>
      </p:sp>
      <p:cxnSp>
        <p:nvCxnSpPr>
          <p:cNvPr id="270" name="Google Shape;270;p21"/>
          <p:cNvCxnSpPr/>
          <p:nvPr/>
        </p:nvCxnSpPr>
        <p:spPr>
          <a:xfrm rot="10800000">
            <a:off x="5166880" y="8926707"/>
            <a:ext cx="5899572" cy="1"/>
          </a:xfrm>
          <a:prstGeom prst="straightConnector1">
            <a:avLst/>
          </a:prstGeom>
          <a:noFill/>
          <a:ln cap="flat" cmpd="sng" w="63500">
            <a:solidFill>
              <a:srgbClr val="5E327B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271" name="Google Shape;271;p21"/>
          <p:cNvSpPr/>
          <p:nvPr/>
        </p:nvSpPr>
        <p:spPr>
          <a:xfrm>
            <a:off x="3106419" y="8640957"/>
            <a:ext cx="1886143" cy="5715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327B"/>
              </a:buClr>
              <a:buFont typeface="Helvetica Neue"/>
              <a:buNone/>
            </a:pPr>
            <a:r>
              <a:rPr b="1" i="0" lang="en-US" sz="3100" u="none" cap="none" strike="noStrike">
                <a:solidFill>
                  <a:srgbClr val="5E327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Sampling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2"/>
          <p:cNvSpPr txBox="1"/>
          <p:nvPr>
            <p:ph type="title"/>
          </p:nvPr>
        </p:nvSpPr>
        <p:spPr>
          <a:xfrm>
            <a:off x="650239" y="1907630"/>
            <a:ext cx="11704322" cy="2144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65000" lIns="65000" spcFirstLastPara="1" rIns="65000" wrap="square" tIns="6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rPr b="0" i="0" lang="en-US" sz="5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(very) preliminary tests</a:t>
            </a:r>
            <a:endParaRPr/>
          </a:p>
        </p:txBody>
      </p:sp>
      <p:sp>
        <p:nvSpPr>
          <p:cNvPr id="277" name="Google Shape;277;p22"/>
          <p:cNvSpPr txBox="1"/>
          <p:nvPr>
            <p:ph idx="12" type="sldNum"/>
          </p:nvPr>
        </p:nvSpPr>
        <p:spPr>
          <a:xfrm>
            <a:off x="9320107" y="9114112"/>
            <a:ext cx="3034454" cy="371349"/>
          </a:xfrm>
          <a:prstGeom prst="rect">
            <a:avLst/>
          </a:prstGeom>
          <a:noFill/>
          <a:ln>
            <a:noFill/>
          </a:ln>
        </p:spPr>
        <p:txBody>
          <a:bodyPr anchorCtr="0" anchor="ctr" bIns="65000" lIns="65000" spcFirstLastPara="1" rIns="65000" wrap="square" tIns="650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</a:pPr>
            <a:fld id="{00000000-1234-1234-1234-123412341234}" type="slidenum">
              <a:rPr b="0" i="0" lang="en-US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Google Shape;282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34564" y="-482600"/>
            <a:ext cx="11666072" cy="9753600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23"/>
          <p:cNvSpPr/>
          <p:nvPr/>
        </p:nvSpPr>
        <p:spPr>
          <a:xfrm>
            <a:off x="94900" y="7975599"/>
            <a:ext cx="12815000" cy="1168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-US" sz="35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Jaiyi’s ligand: RIF Docking can find 5 good polar interactions and decent hydrophobic packing (~5400 hits in ~250 scaffolds)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" name="Google Shape;288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60150" y="500784"/>
            <a:ext cx="9587339" cy="8752032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24"/>
          <p:cNvSpPr/>
          <p:nvPr/>
        </p:nvSpPr>
        <p:spPr>
          <a:xfrm>
            <a:off x="1005086" y="7994649"/>
            <a:ext cx="9897467" cy="17399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can find hits even with only SER, THR, and TYR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close to ideal rotamers &amp; h-bonds (in this case)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0746" y="1365198"/>
            <a:ext cx="11003308" cy="4871853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25"/>
          <p:cNvSpPr/>
          <p:nvPr/>
        </p:nvSpPr>
        <p:spPr>
          <a:xfrm>
            <a:off x="4632680" y="577850"/>
            <a:ext cx="3739440" cy="6477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Ralph’s Biotin test</a:t>
            </a:r>
            <a:endParaRPr/>
          </a:p>
        </p:txBody>
      </p:sp>
      <p:sp>
        <p:nvSpPr>
          <p:cNvPr id="296" name="Google Shape;296;p25"/>
          <p:cNvSpPr/>
          <p:nvPr/>
        </p:nvSpPr>
        <p:spPr>
          <a:xfrm>
            <a:off x="4552670" y="1899526"/>
            <a:ext cx="1185653" cy="762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-US" sz="2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RIF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Font typeface="Helvetica Neue"/>
              <a:buNone/>
            </a:pPr>
            <a:r>
              <a:rPr b="1" i="0" lang="en-US" sz="2200" u="none" cap="none" strike="noStrike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Matcher</a:t>
            </a:r>
            <a:endParaRPr/>
          </a:p>
        </p:txBody>
      </p:sp>
      <p:sp>
        <p:nvSpPr>
          <p:cNvPr id="297" name="Google Shape;297;p25"/>
          <p:cNvSpPr/>
          <p:nvPr/>
        </p:nvSpPr>
        <p:spPr>
          <a:xfrm>
            <a:off x="10438908" y="1899526"/>
            <a:ext cx="1185653" cy="762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-US" sz="2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RIF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Font typeface="Helvetica Neue"/>
              <a:buNone/>
            </a:pPr>
            <a:r>
              <a:rPr b="1" i="0" lang="en-US" sz="2200" u="none" cap="none" strike="noStrike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Matcher</a:t>
            </a:r>
            <a:endParaRPr/>
          </a:p>
        </p:txBody>
      </p:sp>
      <p:sp>
        <p:nvSpPr>
          <p:cNvPr id="298" name="Google Shape;298;p25"/>
          <p:cNvSpPr/>
          <p:nvPr/>
        </p:nvSpPr>
        <p:spPr>
          <a:xfrm>
            <a:off x="2752149" y="5468226"/>
            <a:ext cx="2126439" cy="5715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-US" sz="3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Ligand IFE</a:t>
            </a:r>
            <a:endParaRPr/>
          </a:p>
        </p:txBody>
      </p:sp>
      <p:sp>
        <p:nvSpPr>
          <p:cNvPr id="299" name="Google Shape;299;p25"/>
          <p:cNvSpPr/>
          <p:nvPr/>
        </p:nvSpPr>
        <p:spPr>
          <a:xfrm>
            <a:off x="8342416" y="5468226"/>
            <a:ext cx="2629905" cy="5715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-US" sz="3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Shape Comp.</a:t>
            </a:r>
            <a:endParaRPr/>
          </a:p>
        </p:txBody>
      </p:sp>
      <p:sp>
        <p:nvSpPr>
          <p:cNvPr id="300" name="Google Shape;300;p25"/>
          <p:cNvSpPr/>
          <p:nvPr/>
        </p:nvSpPr>
        <p:spPr>
          <a:xfrm>
            <a:off x="2485440" y="7754790"/>
            <a:ext cx="8033920" cy="11938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fair comparison (I think)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same rosetta script used in both cases</a:t>
            </a:r>
            <a:endParaRPr/>
          </a:p>
        </p:txBody>
      </p:sp>
      <p:sp>
        <p:nvSpPr>
          <p:cNvPr id="301" name="Google Shape;301;p25"/>
          <p:cNvSpPr/>
          <p:nvPr/>
        </p:nvSpPr>
        <p:spPr>
          <a:xfrm>
            <a:off x="1721916" y="6672070"/>
            <a:ext cx="9560968" cy="6477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RIF better by ~5 REU and ~0.1 Sc on average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